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83" r:id="rId2"/>
    <p:sldId id="320" r:id="rId3"/>
    <p:sldId id="264" r:id="rId4"/>
    <p:sldId id="256" r:id="rId5"/>
    <p:sldId id="295" r:id="rId6"/>
    <p:sldId id="296" r:id="rId7"/>
    <p:sldId id="297" r:id="rId8"/>
    <p:sldId id="285" r:id="rId9"/>
    <p:sldId id="298" r:id="rId10"/>
    <p:sldId id="299" r:id="rId11"/>
    <p:sldId id="300" r:id="rId12"/>
    <p:sldId id="258" r:id="rId13"/>
    <p:sldId id="328" r:id="rId14"/>
    <p:sldId id="326" r:id="rId15"/>
    <p:sldId id="260" r:id="rId16"/>
    <p:sldId id="302" r:id="rId17"/>
    <p:sldId id="303" r:id="rId18"/>
    <p:sldId id="304" r:id="rId19"/>
    <p:sldId id="257" r:id="rId20"/>
    <p:sldId id="327" r:id="rId21"/>
    <p:sldId id="262" r:id="rId22"/>
    <p:sldId id="305" r:id="rId23"/>
    <p:sldId id="263" r:id="rId24"/>
    <p:sldId id="329" r:id="rId25"/>
    <p:sldId id="271" r:id="rId26"/>
    <p:sldId id="272" r:id="rId27"/>
    <p:sldId id="274" r:id="rId28"/>
    <p:sldId id="275" r:id="rId29"/>
    <p:sldId id="276" r:id="rId30"/>
    <p:sldId id="277" r:id="rId31"/>
    <p:sldId id="310" r:id="rId32"/>
    <p:sldId id="319" r:id="rId33"/>
    <p:sldId id="330" r:id="rId34"/>
    <p:sldId id="288" r:id="rId35"/>
    <p:sldId id="289" r:id="rId36"/>
    <p:sldId id="290" r:id="rId37"/>
    <p:sldId id="291" r:id="rId38"/>
    <p:sldId id="292" r:id="rId39"/>
    <p:sldId id="325" r:id="rId40"/>
    <p:sldId id="312" r:id="rId41"/>
    <p:sldId id="313" r:id="rId42"/>
    <p:sldId id="314" r:id="rId43"/>
    <p:sldId id="332" r:id="rId44"/>
    <p:sldId id="333" r:id="rId45"/>
    <p:sldId id="334" r:id="rId46"/>
    <p:sldId id="315" r:id="rId47"/>
    <p:sldId id="321" r:id="rId48"/>
    <p:sldId id="324" r:id="rId49"/>
    <p:sldId id="331" r:id="rId50"/>
    <p:sldId id="322" r:id="rId51"/>
    <p:sldId id="323" r:id="rId52"/>
    <p:sldId id="316" r:id="rId53"/>
    <p:sldId id="336" r:id="rId54"/>
    <p:sldId id="307" r:id="rId55"/>
    <p:sldId id="311" r:id="rId56"/>
    <p:sldId id="284" r:id="rId5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99"/>
    <a:srgbClr val="008000"/>
    <a:srgbClr val="CCCCFF"/>
    <a:srgbClr val="FFFFCC"/>
    <a:srgbClr val="66FFFF"/>
    <a:srgbClr val="FF0000"/>
    <a:srgbClr val="FFCCCC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A2766440-6C45-4B69-883E-D3FCFA44E5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F1381ECD-AA8E-4206-A7C8-97FE87D400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pl-PL"/>
          </a:p>
        </p:txBody>
      </p:sp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EA1AFBAF-4197-4D09-9937-F2F149A6764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8917" name="Rectangle 5">
            <a:extLst>
              <a:ext uri="{FF2B5EF4-FFF2-40B4-BE49-F238E27FC236}">
                <a16:creationId xmlns="" xmlns:a16="http://schemas.microsoft.com/office/drawing/2014/main" id="{0A9CCEAC-0086-49DB-BADF-3A484E06039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63550A-8B00-4FFA-837C-1FC2C8B7B77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73BA12EE-4981-4EC9-B2B0-60D7D1A7F3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8834CCDB-8694-44E1-9FAA-E72FD50713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 altLang="pl-PL"/>
          </a:p>
        </p:txBody>
      </p:sp>
      <p:sp>
        <p:nvSpPr>
          <p:cNvPr id="37892" name="Rectangle 4">
            <a:extLst>
              <a:ext uri="{FF2B5EF4-FFF2-40B4-BE49-F238E27FC236}">
                <a16:creationId xmlns="" xmlns:a16="http://schemas.microsoft.com/office/drawing/2014/main" id="{37231ABE-D3AD-4893-AC5E-423F86287A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BB5F80D9-1A1E-4B52-99C1-8438B6C06A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6943D115-763E-42DD-9BB3-49FC4174F9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 altLang="pl-PL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60BCFA48-1C30-4A34-B43C-A295A24E5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D6D36-0C08-45C0-9B6D-09F919AB301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5815DB6-0A18-491E-AE3F-D1A735FC5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543DC-6B83-4D3E-BAFD-12B3C57A8A54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43ADC060-D9D5-40B5-A5B1-7EAFDF9EF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39AF1CDA-4C00-42A2-89A1-C1BF4CDBC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ECB35B7-C022-4BD6-9EC4-35D821A36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89B9A-61D0-46AB-BBB2-5503D0592F4E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D80706D7-5B05-4510-B9CA-1DD1CC61B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9BB7C227-8041-453A-8242-19FC7E2DC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A9BA0D6-2A35-4DAD-9D98-45210ED8B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84D39-A703-4A0C-91E6-9F437D57D3F1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61442" name="Rectangle 2">
            <a:extLst>
              <a:ext uri="{FF2B5EF4-FFF2-40B4-BE49-F238E27FC236}">
                <a16:creationId xmlns="" xmlns:a16="http://schemas.microsoft.com/office/drawing/2014/main" id="{8A358314-B386-4547-A28E-0FD2833D1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="" xmlns:a16="http://schemas.microsoft.com/office/drawing/2014/main" id="{7F447E4C-07C1-4A79-B3E9-DF46AE9D3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8021B76F-3060-44B9-B7B1-B3B422ADF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359D9-D299-4642-B160-20B9DB76E71B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62466" name="Rectangle 2">
            <a:extLst>
              <a:ext uri="{FF2B5EF4-FFF2-40B4-BE49-F238E27FC236}">
                <a16:creationId xmlns="" xmlns:a16="http://schemas.microsoft.com/office/drawing/2014/main" id="{1EEA1D50-CEDA-4123-ACC8-BB9617C5D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="" xmlns:a16="http://schemas.microsoft.com/office/drawing/2014/main" id="{C5E49870-4349-40FF-9697-6FB9460F8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00F64039-3ED2-49CA-A852-30CE6EAE8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E52E9-0ECB-4A68-9BF6-271A50E0D9DC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BA760339-3708-4CEA-A8B6-D9E31FFAD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3219EC1F-D908-44ED-A6E9-C65D9185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BB1E246-12B2-44A4-A816-F2B33747C0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82445-FF7A-45BD-93AE-44AE5C087E66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AD71E8B2-E3F4-4343-8D37-D99D11208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DB3F32AB-E8AC-4070-AC8C-5BD562121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9F7A8D9-5EA5-4E1D-850B-8DBC371EA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E8D0-2EB3-41D3-BB1A-B9265EED7233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9AA3A781-7A97-4EEF-98FF-A042476A2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="" xmlns:a16="http://schemas.microsoft.com/office/drawing/2014/main" id="{40823FD4-173B-4283-BD1D-505DBA502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AE22359-55BC-457C-AA2D-4E5C6CF15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EECC3-577C-49C7-9800-B04AB403264C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38323FD5-59EB-4B8E-AD4E-1E326A315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129160AA-E527-433E-8D3A-74B6E513A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913929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AE22359-55BC-457C-AA2D-4E5C6CF151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EECC3-577C-49C7-9800-B04AB403264C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38323FD5-59EB-4B8E-AD4E-1E326A315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="" xmlns:a16="http://schemas.microsoft.com/office/drawing/2014/main" id="{129160AA-E527-433E-8D3A-74B6E513A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913929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F478CB6-D5B1-47D6-9E8A-3FAB6FA9F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75F46-FD43-4273-8767-E919E3BAB476}" type="slidenum">
              <a:rPr lang="pl-PL" altLang="pl-PL"/>
              <a:pPr/>
              <a:t>53</a:t>
            </a:fld>
            <a:endParaRPr lang="pl-PL" altLang="pl-PL"/>
          </a:p>
        </p:txBody>
      </p:sp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746D2F41-D87D-47B2-9975-CFFC74323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AD2AB7A6-3D56-4925-8EB0-E6C7A1127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8E7CFD1E-AA86-4D06-ADB2-C29CA1ACB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CAFD0-CD77-48A4-AB23-46FEB7335772}" type="slidenum">
              <a:rPr lang="pl-PL" altLang="pl-PL"/>
              <a:pPr/>
              <a:t>56</a:t>
            </a:fld>
            <a:endParaRPr lang="pl-PL" altLang="pl-PL"/>
          </a:p>
        </p:txBody>
      </p:sp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309075C2-A0B3-4064-82B4-DFD31DEBC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="" xmlns:a16="http://schemas.microsoft.com/office/drawing/2014/main" id="{4CBDF551-806D-4505-8A99-C246CB9D6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C990F66-C785-4AC3-BE69-EDAD21F5D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D7EED-41B1-4655-A2BC-DDC2977EA290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040B14B0-AC79-4774-882A-1FDA24373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BBD7DF6E-5E65-4177-829D-4771E479B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41CA98D-4D30-4EC6-A1C6-8DCD67612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844E2-61AA-4189-8C3B-16E4B4B61266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43010" name="Rectangle 2">
            <a:extLst>
              <a:ext uri="{FF2B5EF4-FFF2-40B4-BE49-F238E27FC236}">
                <a16:creationId xmlns="" xmlns:a16="http://schemas.microsoft.com/office/drawing/2014/main" id="{117D40A0-D13F-43A3-B2CB-DC1639A97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="" xmlns:a16="http://schemas.microsoft.com/office/drawing/2014/main" id="{9A8EC58F-23C4-42F3-9C91-2EF4097AB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14E3EA88-0D1F-4371-B55A-B1DC214C6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09F9E-C056-4666-87B0-C59B5F722CD8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48130" name="Rectangle 2">
            <a:extLst>
              <a:ext uri="{FF2B5EF4-FFF2-40B4-BE49-F238E27FC236}">
                <a16:creationId xmlns="" xmlns:a16="http://schemas.microsoft.com/office/drawing/2014/main" id="{D67E5497-A199-4879-BE76-3AC98DF3F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="" xmlns:a16="http://schemas.microsoft.com/office/drawing/2014/main" id="{BFF8B34A-634A-4A23-B4D9-BDDB7D262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837781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63E7305-2C1B-4013-910B-CCD9EDF87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9ACE2-7EF6-4D73-A1A4-9575A0666F97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4DC62013-6996-42C7-8119-49DCE74E5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6CB6DAC2-BC8F-4D4F-9BAE-A0DC754B3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B69C908-F4A9-4C5F-A0E0-FD52F2A23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CAD0A-06E8-45BB-AFC2-1DAE355E19BF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2DD96EFD-1140-49A0-93BA-7BF5EA4A5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9A909734-B4CD-4542-A7B0-CEDB7B720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7793304F-63D8-4A8A-943F-1B38C6A63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B9546-B9CE-4E13-B618-A2A06C597690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9153C459-D447-4193-AF33-97EF57BEB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3996ECF0-4E2B-4CA3-89C4-8ABFF3E91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83CAF7A0-F7D0-4AC5-BF31-25D41A93B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02974-4C74-40E8-8E82-AE4DC5CBCD4C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AC7B5EDA-5532-4CE0-958E-9A7449A59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79E17311-A4EC-4D4C-B56C-8BE6FC51D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6C3EC8D-FA37-4471-92CB-55DBB186D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0F3BB-768F-4B43-B570-BC5893B65A51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50178" name="Rectangle 2">
            <a:extLst>
              <a:ext uri="{FF2B5EF4-FFF2-40B4-BE49-F238E27FC236}">
                <a16:creationId xmlns="" xmlns:a16="http://schemas.microsoft.com/office/drawing/2014/main" id="{CC1CF009-D060-4E58-94FA-13AB106CA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="" xmlns:a16="http://schemas.microsoft.com/office/drawing/2014/main" id="{99C1CD44-FCC6-4E08-A67A-37EE592FC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85A66E-3879-42B0-BD98-FD42FB1D1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134A8B1-3CC1-4DBA-8D99-5C848FF9C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8EC604A-D6C5-4B63-9774-0164C13C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1E6D5E4-804C-4009-90AA-4422C6C1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FAC633E-92AA-4A59-B4A1-0820540F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B86E-F0D8-45E1-8742-9A49A73A1A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68142793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5C46AA-2A9B-43F0-ADFA-0B0F6343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E3ABE67C-FEF5-4D73-A8CD-E9927425F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C58E5C1-CAB2-45C4-AF08-E570787E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8F9DF99-4EFF-4E52-9D89-95D11476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80591A7-34D2-40ED-A916-A78434EB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7613-062E-4BB1-B004-ABB2013241D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15151076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76C10EA0-DB65-4C9A-90DC-F278F64F6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BC24B49B-E8AE-4026-B89F-708A04582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FD49F0F-293D-4688-A446-99EE93D2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365D2F2-0F18-4C72-BEE3-C1DF7FAA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0A812FD-D68F-4C54-8CE2-900489C0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C1C88-D7AF-428C-8BD1-19B79E4E56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40938841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34F11F4-9AEE-4558-AF2D-343C24FE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online 2">
            <a:extLst>
              <a:ext uri="{FF2B5EF4-FFF2-40B4-BE49-F238E27FC236}">
                <a16:creationId xmlns="" xmlns:a16="http://schemas.microsoft.com/office/drawing/2014/main" id="{83308C91-CBDB-47D6-AF9B-2112CE857A60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FF07E2A-591F-4577-810D-BA7431D95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8EF66C1-2A7C-4E46-9B5E-E7B8164C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2A4DA06-3FAC-4C9A-9957-29E7633F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E99D1B0-D24A-451A-BBF5-3338030C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75C3BB-9A10-4D4E-8C68-D0B9822C906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57918801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5A4BC2E-47BD-4A92-BD1E-13A25EB1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7F16F7-D503-4067-A35A-B98F9A04E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C845667-8E49-4C22-B94E-D4870474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D401A96-6C54-472B-8CB6-24C6F1BD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F487224-AABA-4328-9163-738EA8DA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74075-BE59-42DD-9823-8CEF5259B6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421374969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3F0252B-5201-459E-A072-13A1D18F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E47B0758-45D3-457E-83CE-C312B8A01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C21853A-5972-44A4-B202-3BB4505F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D8C8B82-8C04-4CDA-8C46-A1B3DEE1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1F773A2-D678-443D-898E-E878939A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3D88D-58C1-4401-B0B3-1181E796470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11077727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C17F612-8BE9-4434-BF29-4258251A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E4F7129-4CF0-4F19-935A-F803A6D4C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E064507-181A-4B5A-AB84-EA2FA9D5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2482F39-AE2C-4912-805B-B7631A63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D43940D-82CD-4799-83A8-33F049FC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879B8FA8-F381-4785-9FB8-FC85D693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527D-0F64-4B6F-9379-52458FC9831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16830803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E8C78FF-7168-4530-A444-15CBCC80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BB53FEE1-4479-4733-8C62-63566792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5272101-BC08-418C-897B-87BFAE67D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E5873FB-68DF-4AB2-B8B6-0F97E10DE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D5145AA-45E3-480D-9EC6-3A1B68928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6EBE0564-9695-4A9B-A48A-3E5FA4A1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DF885741-A8DF-4EA2-89D1-9148B395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B29A26C2-3423-43F4-B7F7-E8871272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6B9A5-8521-4DA1-884E-6E6C33F6D70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84644166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132BCB-6ADE-4437-BC9E-1877CE58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8C9347DE-8A29-4D81-A83B-D45B3D98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82AE4E1-E2F1-4542-A19E-21960FBC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D9C2F9D4-1DFE-405C-82C0-827041D3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D1E5-BFB8-47FA-B55E-3E1BD84283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93532254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1DC00C99-2DD7-4458-9FC2-B8574E80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18E49579-FB3C-4C04-9A9D-F24906CA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020BE71-1EA5-4008-B100-54959A9A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32BC-D6AB-49EB-AE0B-280E30070A2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65424116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31E48F-9E36-438A-B9F4-289B2136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223B11E-1523-47E9-8020-8CA1790A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F4512DB-CA9C-44D7-B412-74C3E83E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2994CDD-81C1-416F-A91C-A62355A77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A51EBAF9-CA16-40F9-B0C1-598CC58C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F64148B-4A5B-49DB-B844-09D7834E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26AB-3612-441C-9EFB-E329E381120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78187429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331AD3F-9535-42F4-9564-D94A884A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7414AA52-E224-4BAA-8978-C85BA2652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3A6E414-29C4-4CB4-8620-649FBF8E5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CB850F4-C0CF-4FA7-93BF-10C293B0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42DF1AC-55A4-44C0-87CB-6C9931E3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0C85FA6-D8D8-498C-9412-D18D90E7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3CE9-7383-410A-8BC2-DD5B5C201C3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61837734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FF"/>
            </a:gs>
            <a:gs pos="100000">
              <a:srgbClr val="CCCCFF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E8577CB-C284-4527-8242-A7728BAA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C4E643E-4C4A-44BF-8F32-4E111041B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6B49D4E-17EF-4B72-BE3C-58B081439F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86A5792-4D2F-4FC9-9CB1-36C19DCD1E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6F8DE7E-A32D-498F-AC8A-F8AC20FB8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EDB72D-EA60-4054-9589-DB78C4B726D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4/48/Marijuana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b/DEA_mar_loose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pl/url?url=http://terapiaprzezpisanie.blogspot.com/2012/07/kiedy-konczy-sie-przyjemnosc-zaczyna.html&amp;rct=j&amp;frm=1&amp;q=&amp;esrc=s&amp;sa=U&amp;ved=0CDsQwW4wEzgUahUKEwjzkcujiNjHAhXkv3IKHfohC5k&amp;usg=AFQjCNHC1rHCbrcB2qBEqbU276BDFsGz4A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bajtmen.a-m.pl/grafika/nie.jp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052">
            <a:extLst>
              <a:ext uri="{FF2B5EF4-FFF2-40B4-BE49-F238E27FC236}">
                <a16:creationId xmlns="" xmlns:a16="http://schemas.microsoft.com/office/drawing/2014/main" id="{8800D791-A55D-452E-A019-34F58F09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564904"/>
            <a:ext cx="7115944" cy="108012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pl-PL" sz="4400" b="1" dirty="0" smtClean="0">
                <a:solidFill>
                  <a:schemeClr val="tx2"/>
                </a:solidFill>
              </a:rPr>
              <a:t>ZAGROŻENIA</a:t>
            </a:r>
            <a:endParaRPr lang="pl-PL" altLang="pl-PL" sz="4400" b="1" dirty="0">
              <a:solidFill>
                <a:schemeClr val="tx2"/>
              </a:solidFill>
            </a:endParaRPr>
          </a:p>
        </p:txBody>
      </p:sp>
      <p:sp>
        <p:nvSpPr>
          <p:cNvPr id="35845" name="Rectangle 2053">
            <a:extLst>
              <a:ext uri="{FF2B5EF4-FFF2-40B4-BE49-F238E27FC236}">
                <a16:creationId xmlns="" xmlns:a16="http://schemas.microsoft.com/office/drawing/2014/main" id="{2D31EFFA-E951-45FF-A408-620E7D052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149080"/>
            <a:ext cx="7696200" cy="2016224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55294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pl-PL" altLang="pl-PL" sz="3200" b="1" dirty="0"/>
          </a:p>
          <a:p>
            <a:pPr algn="ctr">
              <a:spcBef>
                <a:spcPct val="20000"/>
              </a:spcBef>
            </a:pPr>
            <a:r>
              <a:rPr lang="pl-PL" altLang="pl-PL" sz="4400" b="1" dirty="0"/>
              <a:t>DOPALACZE</a:t>
            </a:r>
          </a:p>
        </p:txBody>
      </p:sp>
      <p:sp>
        <p:nvSpPr>
          <p:cNvPr id="4" name="Rectangle 2052">
            <a:extLst>
              <a:ext uri="{FF2B5EF4-FFF2-40B4-BE49-F238E27FC236}">
                <a16:creationId xmlns="" xmlns:a16="http://schemas.microsoft.com/office/drawing/2014/main" id="{8800D791-A55D-452E-A019-34F58F09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60648"/>
            <a:ext cx="7620000" cy="1944216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pl-PL" sz="4400" b="1" dirty="0">
                <a:solidFill>
                  <a:schemeClr val="tx2"/>
                </a:solidFill>
              </a:rPr>
              <a:t>NARKOTYKI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5E86900-670D-448A-853A-F17D276C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Martwica tkanek skórnych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8EB8A02-440C-491F-B45B-7BC2CB08B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200799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289733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8CEB4B-60E7-4A69-842F-BDCA15978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Dziura w jamie ustnej!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D945EC74-9107-4D91-A187-BB0CACE85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16832"/>
            <a:ext cx="5405586" cy="4748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01385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EB96D55B-F964-4CD6-B855-D000397FE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HEROINA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25A141D9-392E-4EDC-9934-793BA939B1F8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2CABA800-881D-4A7F-8163-A14487D2F8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Heroina:</a:t>
            </a:r>
            <a:r>
              <a:rPr lang="pl-PL" altLang="pl-PL" sz="2800" b="1" dirty="0"/>
              <a:t> </a:t>
            </a:r>
            <a:r>
              <a:rPr lang="pl-PL" altLang="pl-PL" sz="2800" b="1" dirty="0" err="1"/>
              <a:t>hera</a:t>
            </a:r>
            <a:r>
              <a:rPr lang="pl-PL" altLang="pl-PL" sz="2800" b="1" dirty="0"/>
              <a:t>, </a:t>
            </a:r>
            <a:r>
              <a:rPr lang="pl-PL" altLang="pl-PL" sz="2800" b="1" dirty="0" err="1"/>
              <a:t>hercia</a:t>
            </a:r>
            <a:r>
              <a:rPr lang="pl-PL" altLang="pl-PL" sz="2800" b="1" dirty="0"/>
              <a:t>, </a:t>
            </a:r>
          </a:p>
          <a:p>
            <a:pPr>
              <a:buFontTx/>
              <a:buNone/>
            </a:pPr>
            <a:r>
              <a:rPr lang="pl-PL" altLang="pl-PL" sz="2800" b="1" dirty="0" err="1"/>
              <a:t>helena</a:t>
            </a:r>
            <a:r>
              <a:rPr lang="pl-PL" altLang="pl-PL" sz="2800" b="1" dirty="0"/>
              <a:t>, proszek, </a:t>
            </a:r>
          </a:p>
          <a:p>
            <a:pPr>
              <a:buFontTx/>
              <a:buNone/>
            </a:pPr>
            <a:r>
              <a:rPr lang="pl-PL" altLang="pl-PL" sz="2800" b="1" dirty="0"/>
              <a:t>„kompot” (polska </a:t>
            </a:r>
          </a:p>
          <a:p>
            <a:pPr>
              <a:buFontTx/>
              <a:buNone/>
            </a:pPr>
            <a:r>
              <a:rPr lang="pl-PL" altLang="pl-PL" sz="2800" b="1" dirty="0"/>
              <a:t>heroina).</a:t>
            </a:r>
            <a:r>
              <a:rPr lang="pl-PL" sz="2800" dirty="0"/>
              <a:t> </a:t>
            </a:r>
          </a:p>
          <a:p>
            <a:pPr>
              <a:buFontTx/>
              <a:buNone/>
            </a:pPr>
            <a:r>
              <a:rPr lang="pl-PL" sz="2800" b="1" dirty="0"/>
              <a:t>Czysta heroina to biały, sypki, bezwonny proszek o gorzkim smaku.</a:t>
            </a:r>
            <a:endParaRPr lang="pl-PL" altLang="pl-PL" sz="2800" b="1" dirty="0"/>
          </a:p>
        </p:txBody>
      </p:sp>
      <p:pic>
        <p:nvPicPr>
          <p:cNvPr id="4101" name="Picture 5" descr="A:\gabi\heroina.bmp">
            <a:extLst>
              <a:ext uri="{FF2B5EF4-FFF2-40B4-BE49-F238E27FC236}">
                <a16:creationId xmlns="" xmlns:a16="http://schemas.microsoft.com/office/drawing/2014/main" id="{E642A8E4-8F7E-491E-987F-87619AFE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autoUpdateAnimBg="0"/>
      <p:bldP spid="410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 descr="Znalezione obrazy dla zapytania heroina skutki"/>
          <p:cNvSpPr>
            <a:spLocks noChangeAspect="1" noChangeArrowheads="1"/>
          </p:cNvSpPr>
          <p:nvPr/>
        </p:nvSpPr>
        <p:spPr bwMode="auto">
          <a:xfrm>
            <a:off x="155575" y="-1684338"/>
            <a:ext cx="49530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0116" name="AutoShape 4" descr="Znalezione obrazy dla zapytania heroina skutki"/>
          <p:cNvSpPr>
            <a:spLocks noChangeAspect="1" noChangeArrowheads="1"/>
          </p:cNvSpPr>
          <p:nvPr/>
        </p:nvSpPr>
        <p:spPr bwMode="auto">
          <a:xfrm>
            <a:off x="155575" y="-1684338"/>
            <a:ext cx="49530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0118" name="AutoShape 6" descr="Znalezione obrazy dla zapytania heroina sku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0120" name="AutoShape 8" descr="Znalezione obrazy dla zapytania heroina sku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0122" name="Picture 10" descr="Znalezione obrazy dla zapytania heroina sku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419872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179512" y="332656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Heroina</a:t>
            </a:r>
            <a:r>
              <a:rPr lang="pl-PL" sz="3200" dirty="0"/>
              <a:t> to jeden z najniebezpieczniejszych                   i najbardziej uzależniających narkotyków. Uzależnia nawet od pierwszego użycia. Niemal zawsze prowadzi do społecznej                    i psychicznej degeneracji osoby uzależnionej. 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84884"/>
            <a:ext cx="5394176" cy="404563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971600" y="40466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W Polsce pojawił się tani i zabójczy środek odurzający nazywany "krokodylem„ lub "ruską heroiną". Powoduje m.in. zmiany skórne w postaci rozległych zielonych plam.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F4D22B8F-4012-4356-852B-F13323809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KONOPIE  INDYJSKIE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E8E57B4D-A07B-4CE1-8180-DD554E2EB68C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3B60E1EE-85DA-4531-9FDF-BF94FFB46C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Konopie indyjskie </a:t>
            </a:r>
          </a:p>
          <a:p>
            <a:pPr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(marihuana, haszysz): </a:t>
            </a:r>
          </a:p>
          <a:p>
            <a:pPr>
              <a:buFontTx/>
              <a:buNone/>
            </a:pPr>
            <a:r>
              <a:rPr lang="pl-PL" altLang="pl-PL" sz="2800" b="1" dirty="0" err="1"/>
              <a:t>dżoint</a:t>
            </a:r>
            <a:r>
              <a:rPr lang="pl-PL" altLang="pl-PL" sz="2800" b="1" dirty="0"/>
              <a:t>, skręt, marycha, </a:t>
            </a:r>
          </a:p>
          <a:p>
            <a:pPr>
              <a:buFontTx/>
              <a:buNone/>
            </a:pPr>
            <a:r>
              <a:rPr lang="pl-PL" altLang="pl-PL" sz="2800" b="1" dirty="0"/>
              <a:t>trawa, </a:t>
            </a:r>
            <a:r>
              <a:rPr lang="pl-PL" altLang="pl-PL" sz="2800" b="1" dirty="0" err="1"/>
              <a:t>maryśka</a:t>
            </a:r>
            <a:r>
              <a:rPr lang="pl-PL" altLang="pl-PL" sz="2800" b="1" dirty="0"/>
              <a:t>, </a:t>
            </a:r>
            <a:r>
              <a:rPr lang="pl-PL" altLang="pl-PL" sz="2800" b="1" dirty="0" err="1"/>
              <a:t>skun</a:t>
            </a:r>
            <a:r>
              <a:rPr lang="pl-PL" altLang="pl-PL" sz="2800" b="1" dirty="0"/>
              <a:t>, </a:t>
            </a:r>
          </a:p>
          <a:p>
            <a:pPr>
              <a:buFontTx/>
              <a:buNone/>
            </a:pPr>
            <a:r>
              <a:rPr lang="pl-PL" altLang="pl-PL" sz="2800" b="1" dirty="0" err="1"/>
              <a:t>gandzia</a:t>
            </a:r>
            <a:r>
              <a:rPr lang="pl-PL" altLang="pl-PL" sz="2800" b="1" dirty="0"/>
              <a:t>.</a:t>
            </a:r>
          </a:p>
          <a:p>
            <a:pPr>
              <a:buFontTx/>
              <a:buNone/>
            </a:pPr>
            <a:endParaRPr lang="pl-PL" altLang="pl-PL" sz="2800" b="1" dirty="0"/>
          </a:p>
          <a:p>
            <a:pPr>
              <a:buFontTx/>
              <a:buNone/>
            </a:pPr>
            <a:endParaRPr lang="pl-PL" altLang="pl-PL" sz="2800" b="1" dirty="0"/>
          </a:p>
        </p:txBody>
      </p:sp>
      <p:pic>
        <p:nvPicPr>
          <p:cNvPr id="6149" name="Picture 5" descr="A:\gabi\konopie.bmp">
            <a:extLst>
              <a:ext uri="{FF2B5EF4-FFF2-40B4-BE49-F238E27FC236}">
                <a16:creationId xmlns="" xmlns:a16="http://schemas.microsoft.com/office/drawing/2014/main" id="{0BD3D05B-4AF3-4932-A910-74F3E6AE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utoUpdateAnimBg="0"/>
      <p:bldP spid="614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16D07DB-1FDD-4E40-B120-1664BF53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7"/>
            <a:ext cx="7772400" cy="864095"/>
          </a:xfrm>
        </p:spPr>
        <p:txBody>
          <a:bodyPr/>
          <a:lstStyle/>
          <a:p>
            <a:r>
              <a:rPr lang="pl-PL" dirty="0"/>
              <a:t>Marihuana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6AE6BEF-EBB8-4243-8062-F57996B84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10000" cy="5472607"/>
          </a:xfrm>
        </p:spPr>
        <p:txBody>
          <a:bodyPr/>
          <a:lstStyle/>
          <a:p>
            <a:r>
              <a:rPr lang="pl-PL" altLang="pl-PL" dirty="0"/>
              <a:t>Marihuana, zwana potocznie „trawą” to halucynogen wywołujący stan euforii. Bezpośrednio wpływa na system odpornościowy człowieka, obniża poziom hormonów u nastolatków.</a:t>
            </a:r>
          </a:p>
        </p:txBody>
      </p:sp>
      <p:pic>
        <p:nvPicPr>
          <p:cNvPr id="5" name="Picture 5" descr="768px-Marijuana">
            <a:hlinkClick r:id="rId2"/>
            <a:extLst>
              <a:ext uri="{FF2B5EF4-FFF2-40B4-BE49-F238E27FC236}">
                <a16:creationId xmlns="" xmlns:a16="http://schemas.microsoft.com/office/drawing/2014/main" id="{882AB3B2-6DCB-4984-A386-C31AFDBDCB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96752"/>
            <a:ext cx="3912973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5258226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DB18D81-6D87-4A7D-B7D9-AC27D1F3D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318248" cy="6120680"/>
          </a:xfrm>
        </p:spPr>
        <p:txBody>
          <a:bodyPr/>
          <a:lstStyle/>
          <a:p>
            <a:r>
              <a:rPr lang="pl-PL" altLang="pl-PL" dirty="0"/>
              <a:t>Ma negatywny wpływ na sprawność intelektualną                     i emocjonalną.</a:t>
            </a:r>
          </a:p>
          <a:p>
            <a:r>
              <a:rPr lang="pl-PL" altLang="pl-PL" dirty="0"/>
              <a:t>Osłabia zdolność koncentracji                           uwagi i jasnego postrzegania               rzeczywistości.</a:t>
            </a:r>
          </a:p>
          <a:p>
            <a:r>
              <a:rPr lang="pl-PL" altLang="pl-PL" dirty="0"/>
              <a:t> Wpływa negatywnie na ośrodkowy układ nerwowy człowiek</a:t>
            </a:r>
            <a:r>
              <a:rPr lang="pl-PL" dirty="0"/>
              <a:t>a. </a:t>
            </a:r>
          </a:p>
        </p:txBody>
      </p:sp>
      <p:pic>
        <p:nvPicPr>
          <p:cNvPr id="5" name="Picture 5" descr="658px-DEA_mar_loose">
            <a:hlinkClick r:id="rId2"/>
            <a:extLst>
              <a:ext uri="{FF2B5EF4-FFF2-40B4-BE49-F238E27FC236}">
                <a16:creationId xmlns="" xmlns:a16="http://schemas.microsoft.com/office/drawing/2014/main" id="{EBC624A7-BD4E-430D-87A4-7A14EF3677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31236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436601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3D4039A-3D1A-4CFD-B73A-CA8BC5373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536504" cy="5835352"/>
          </a:xfrm>
        </p:spPr>
        <p:txBody>
          <a:bodyPr/>
          <a:lstStyle/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pl-PL" altLang="pl-PL" dirty="0"/>
              <a:t>Marihuana powoduje </a:t>
            </a:r>
            <a:r>
              <a:rPr lang="pl-PL" altLang="pl-PL" u="sng" dirty="0"/>
              <a:t>syndrom motywacyjny</a:t>
            </a:r>
            <a:r>
              <a:rPr lang="pl-PL" altLang="pl-PL" dirty="0"/>
              <a:t>, który objawia się: 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apatią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zobojętnieniem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zaniedbaniem własnego 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None/>
            </a:pPr>
            <a:r>
              <a:rPr lang="pl-PL" altLang="pl-PL" dirty="0"/>
              <a:t>	wyglądu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niemożnością skupienia 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None/>
            </a:pPr>
            <a:r>
              <a:rPr lang="pl-PL" altLang="pl-PL" dirty="0"/>
              <a:t>	się na jakichkolwiek 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None/>
            </a:pPr>
            <a:r>
              <a:rPr lang="pl-PL" altLang="pl-PL" dirty="0"/>
              <a:t>	zadaniach</a:t>
            </a:r>
          </a:p>
          <a:p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ED9DD11-88CE-4D85-89B3-CF3D9161D6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620688"/>
            <a:ext cx="35283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3991885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0D546FE9-3ECC-4E45-8DAD-CCD552C78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ECSTAZY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302CCF10-7BC7-4231-BD22-67F827A62646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3CCD6EF1-7BF6-4B32-AE6E-1FABF96C66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 dirty="0" err="1">
                <a:solidFill>
                  <a:schemeClr val="bg1"/>
                </a:solidFill>
              </a:rPr>
              <a:t>Ecstazy</a:t>
            </a:r>
            <a:r>
              <a:rPr lang="pl-PL" altLang="pl-PL" sz="2800" b="1" dirty="0">
                <a:solidFill>
                  <a:schemeClr val="bg1"/>
                </a:solidFill>
              </a:rPr>
              <a:t>:</a:t>
            </a:r>
            <a:r>
              <a:rPr lang="pl-PL" altLang="pl-PL" sz="2800" b="1" dirty="0"/>
              <a:t> </a:t>
            </a:r>
            <a:r>
              <a:rPr lang="pl-PL" altLang="pl-PL" sz="2800" b="1" dirty="0" err="1"/>
              <a:t>eska</a:t>
            </a:r>
            <a:r>
              <a:rPr lang="pl-PL" altLang="pl-PL" sz="2800" b="1" dirty="0"/>
              <a:t>, </a:t>
            </a:r>
            <a:r>
              <a:rPr lang="pl-PL" altLang="pl-PL" sz="2800" b="1" dirty="0" err="1"/>
              <a:t>bleta</a:t>
            </a:r>
            <a:r>
              <a:rPr lang="pl-PL" altLang="pl-PL" sz="2800" b="1" dirty="0"/>
              <a:t>, </a:t>
            </a:r>
          </a:p>
          <a:p>
            <a:pPr>
              <a:buFontTx/>
              <a:buNone/>
            </a:pPr>
            <a:r>
              <a:rPr lang="pl-PL" altLang="pl-PL" sz="2800" b="1" dirty="0" err="1"/>
              <a:t>piguła,oraz</a:t>
            </a:r>
            <a:r>
              <a:rPr lang="pl-PL" altLang="pl-PL" sz="2800" b="1" dirty="0"/>
              <a:t>  nazwy </a:t>
            </a:r>
          </a:p>
          <a:p>
            <a:pPr>
              <a:buFontTx/>
              <a:buNone/>
            </a:pPr>
            <a:r>
              <a:rPr lang="pl-PL" altLang="pl-PL" sz="2800" b="1" dirty="0"/>
              <a:t>własne tabletek, </a:t>
            </a:r>
          </a:p>
          <a:p>
            <a:pPr>
              <a:buFontTx/>
              <a:buNone/>
            </a:pPr>
            <a:r>
              <a:rPr lang="pl-PL" altLang="pl-PL" sz="2800" b="1" dirty="0"/>
              <a:t>jak: UFO, </a:t>
            </a:r>
            <a:r>
              <a:rPr lang="pl-PL" altLang="pl-PL" sz="2800" b="1" dirty="0" err="1"/>
              <a:t>Love</a:t>
            </a:r>
            <a:r>
              <a:rPr lang="pl-PL" altLang="pl-PL" sz="2800" b="1" dirty="0"/>
              <a:t>.</a:t>
            </a:r>
          </a:p>
        </p:txBody>
      </p:sp>
      <p:pic>
        <p:nvPicPr>
          <p:cNvPr id="3077" name="Picture 5" descr="A:\gabi\ekstaza.bmp">
            <a:extLst>
              <a:ext uri="{FF2B5EF4-FFF2-40B4-BE49-F238E27FC236}">
                <a16:creationId xmlns="" xmlns:a16="http://schemas.microsoft.com/office/drawing/2014/main" id="{5CC6676C-6A15-4710-827F-122DCC74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1338"/>
            <a:ext cx="3810000" cy="4284662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utoUpdateAnimBg="0"/>
      <p:bldP spid="307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92696"/>
            <a:ext cx="7992888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pl-PL" sz="3600" b="1" dirty="0">
                <a:solidFill>
                  <a:srgbClr val="FF0000"/>
                </a:solidFill>
              </a:rPr>
              <a:t>Uzależnienie -</a:t>
            </a:r>
            <a:r>
              <a:rPr lang="pl-PL" sz="3600" b="1" dirty="0"/>
              <a:t> nabyta silna potrzeba wykonywania jakiejś czynności, lub zażywania jakiejś substancji.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pl-PL" sz="3600" b="1" dirty="0">
                <a:latin typeface="+mj-lt"/>
              </a:rPr>
              <a:t>To choroba, która utrudnia prawidłowe funkcjonowanie psychiczne, fizyczne                    i społeczne. </a:t>
            </a:r>
          </a:p>
          <a:p>
            <a:endParaRPr lang="pl-PL" sz="3600" b="1" dirty="0"/>
          </a:p>
          <a:p>
            <a:endParaRPr lang="pl-PL" sz="3600" b="1" dirty="0"/>
          </a:p>
          <a:p>
            <a:endParaRPr lang="pl-PL" sz="3600" b="1" dirty="0"/>
          </a:p>
          <a:p>
            <a:endParaRPr lang="pl-PL" sz="3600" b="1" dirty="0"/>
          </a:p>
          <a:p>
            <a:endParaRPr lang="pl-PL" sz="3600" dirty="0"/>
          </a:p>
        </p:txBody>
      </p:sp>
      <p:pic>
        <p:nvPicPr>
          <p:cNvPr id="3" name="Picture 9" descr="ANd9GcQPyArvYIUJrnB7FavRcpBPpJ0dKMW78AA2qzXMYlKVGBqUWluA9FGt3E8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21088"/>
            <a:ext cx="6336704" cy="2636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s://pieknoumyslu.com/wp-content/uploads/2018/09/ecst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960440" cy="612068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355976" y="476672"/>
            <a:ext cx="449999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b="1" dirty="0"/>
              <a:t>Narkotyk halucynogenny. Halucynogenny efekt oznacza, że ​​użytkownicy widzą lub postrzegają rzeczy, które tak naprawdę nie istnieją.</a:t>
            </a: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355976" y="2564904"/>
            <a:ext cx="4788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/>
              <a:t>Ecstasy</a:t>
            </a:r>
            <a:r>
              <a:rPr lang="pl-PL" b="1" dirty="0"/>
              <a:t> powoduje szybki wzrost temperatury ciała. </a:t>
            </a:r>
          </a:p>
          <a:p>
            <a:endParaRPr lang="pl-PL" b="1" dirty="0"/>
          </a:p>
          <a:p>
            <a:r>
              <a:rPr lang="pl-PL" b="1" dirty="0"/>
              <a:t>Skutki zażywania:</a:t>
            </a:r>
          </a:p>
          <a:p>
            <a:r>
              <a:rPr lang="pl-PL" b="1" dirty="0"/>
              <a:t>-  </a:t>
            </a:r>
            <a:r>
              <a:rPr lang="pl-PL" dirty="0"/>
              <a:t>uszkodzenie mózgu,</a:t>
            </a:r>
          </a:p>
          <a:p>
            <a:r>
              <a:rPr lang="pl-PL" dirty="0"/>
              <a:t> - zaburzenia snu, </a:t>
            </a:r>
          </a:p>
          <a:p>
            <a:r>
              <a:rPr lang="pl-PL" dirty="0"/>
              <a:t>- uczucie ciągłej dezorientacji,</a:t>
            </a:r>
          </a:p>
          <a:p>
            <a:r>
              <a:rPr lang="pl-PL" dirty="0"/>
              <a:t> -poważna depresja i lęki,</a:t>
            </a:r>
          </a:p>
          <a:p>
            <a:r>
              <a:rPr lang="pl-PL" dirty="0"/>
              <a:t>- niewydolność nerek,</a:t>
            </a:r>
          </a:p>
          <a:p>
            <a:r>
              <a:rPr lang="pl-PL" dirty="0"/>
              <a:t>- niewydolność sercowo-naczyniowa</a:t>
            </a:r>
          </a:p>
          <a:p>
            <a:r>
              <a:rPr lang="pl-PL" b="1" dirty="0"/>
              <a:t>- Śmierć</a:t>
            </a:r>
          </a:p>
          <a:p>
            <a:endParaRPr lang="pl-PL" b="1" dirty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CECCD474-3F33-4D9F-9918-D60D7DFCD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LSD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267C267E-22E3-4E14-A4DE-C9CB89EEFB6A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8196" name="Rectangle 4">
            <a:extLst>
              <a:ext uri="{FF2B5EF4-FFF2-40B4-BE49-F238E27FC236}">
                <a16:creationId xmlns="" xmlns:a16="http://schemas.microsoft.com/office/drawing/2014/main" id="{E7AEDEDE-07BE-4BC7-B3D7-56AFD88F59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44144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LSD:</a:t>
            </a:r>
            <a:r>
              <a:rPr lang="pl-PL" altLang="pl-PL" sz="2800" b="1" dirty="0"/>
              <a:t> kwas, </a:t>
            </a:r>
            <a:r>
              <a:rPr lang="pl-PL" altLang="pl-PL" sz="2800" b="1" dirty="0" err="1"/>
              <a:t>kwach</a:t>
            </a:r>
            <a:r>
              <a:rPr lang="pl-PL" altLang="pl-PL" sz="2800" b="1" dirty="0"/>
              <a:t>, </a:t>
            </a:r>
          </a:p>
          <a:p>
            <a:pPr>
              <a:buFontTx/>
              <a:buNone/>
            </a:pPr>
            <a:r>
              <a:rPr lang="pl-PL" altLang="pl-PL" sz="2800" b="1" dirty="0" err="1"/>
              <a:t>kwasik</a:t>
            </a:r>
            <a:r>
              <a:rPr lang="pl-PL" altLang="pl-PL" sz="2800" b="1" dirty="0"/>
              <a:t>, </a:t>
            </a:r>
            <a:r>
              <a:rPr lang="pl-PL" altLang="pl-PL" sz="2800" b="1" dirty="0" err="1"/>
              <a:t>trip</a:t>
            </a:r>
            <a:r>
              <a:rPr lang="pl-PL" altLang="pl-PL" sz="2800" b="1" dirty="0"/>
              <a:t>, listek, </a:t>
            </a:r>
          </a:p>
          <a:p>
            <a:pPr>
              <a:buFontTx/>
              <a:buNone/>
            </a:pPr>
            <a:r>
              <a:rPr lang="pl-PL" altLang="pl-PL" sz="2800" b="1" dirty="0"/>
              <a:t>oraz nazwy własne         z kolorowym </a:t>
            </a:r>
          </a:p>
          <a:p>
            <a:pPr>
              <a:buFontTx/>
              <a:buNone/>
            </a:pPr>
            <a:r>
              <a:rPr lang="pl-PL" altLang="pl-PL" sz="2800" b="1" dirty="0"/>
              <a:t>nadrukiem np. </a:t>
            </a:r>
            <a:r>
              <a:rPr lang="pl-PL" altLang="pl-PL" sz="2800" b="1" dirty="0" err="1"/>
              <a:t>Asterix</a:t>
            </a:r>
            <a:r>
              <a:rPr lang="pl-PL" altLang="pl-PL" sz="2800" b="1" dirty="0"/>
              <a:t>.</a:t>
            </a:r>
          </a:p>
          <a:p>
            <a:pPr>
              <a:buFontTx/>
              <a:buNone/>
            </a:pPr>
            <a:r>
              <a:rPr lang="pl-PL" altLang="pl-PL" sz="2800" b="1" dirty="0"/>
              <a:t>Znaczki nasączone LSD - jedna z form nielegalnej dystrybucji.</a:t>
            </a:r>
          </a:p>
          <a:p>
            <a:pPr>
              <a:buFontTx/>
              <a:buNone/>
            </a:pPr>
            <a:endParaRPr lang="pl-PL" altLang="pl-PL" sz="2800" b="1" dirty="0"/>
          </a:p>
          <a:p>
            <a:pPr>
              <a:buFontTx/>
              <a:buNone/>
            </a:pPr>
            <a:endParaRPr lang="pl-PL" altLang="pl-PL" sz="2800" b="1" dirty="0"/>
          </a:p>
        </p:txBody>
      </p:sp>
      <p:pic>
        <p:nvPicPr>
          <p:cNvPr id="8197" name="Picture 5" descr="A:\gabi\lsd.bmp">
            <a:extLst>
              <a:ext uri="{FF2B5EF4-FFF2-40B4-BE49-F238E27FC236}">
                <a16:creationId xmlns="" xmlns:a16="http://schemas.microsoft.com/office/drawing/2014/main" id="{D8BCA6D0-5255-4A49-A31F-700ED879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675"/>
            <a:ext cx="3810000" cy="4481661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utoUpdateAnimBg="0"/>
      <p:bldP spid="819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83FEF6A-F868-4500-9DBC-E6BA9730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32656"/>
            <a:ext cx="5182344" cy="6048672"/>
          </a:xfrm>
        </p:spPr>
        <p:txBody>
          <a:bodyPr/>
          <a:lstStyle/>
          <a:p>
            <a:r>
              <a:rPr lang="pl-PL" altLang="pl-PL" dirty="0"/>
              <a:t>LSD wpływa na układ nerwowy, powodując utratę kontroli nad czynnością mięśni.</a:t>
            </a:r>
          </a:p>
          <a:p>
            <a:r>
              <a:rPr lang="pl-PL" altLang="pl-PL" dirty="0"/>
              <a:t>Człowiek będący pod wpływem działania tego narkotyku ma wrażenie, 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pl-PL" altLang="pl-PL" dirty="0"/>
              <a:t>	że podróżuje – ma halucynacje – widzi dziwne obrazy, sceny, rzeczy. 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pl-PL" altLang="pl-PL" dirty="0"/>
              <a:t>Wielu osobom w czasie „podróży” towarzyszy lęk.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pl-PL" altLang="pl-PL" dirty="0"/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pl-PL" altLang="pl-PL" dirty="0"/>
          </a:p>
          <a:p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B2156A-B71C-4DE9-84C6-88F4A605BC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83" y="1124744"/>
            <a:ext cx="267158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082340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E42649E8-D837-4E69-8770-99888DFE4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ŚRODKI WZIEWNE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CB0413F6-87E4-461F-99A2-7FD5200C6004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9220" name="Rectangle 4">
            <a:extLst>
              <a:ext uri="{FF2B5EF4-FFF2-40B4-BE49-F238E27FC236}">
                <a16:creationId xmlns="" xmlns:a16="http://schemas.microsoft.com/office/drawing/2014/main" id="{A668FE96-4F10-488E-A7F4-170BF2323F8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>
                <a:solidFill>
                  <a:schemeClr val="bg1"/>
                </a:solidFill>
              </a:rPr>
              <a:t>Środki wziewne: </a:t>
            </a:r>
          </a:p>
          <a:p>
            <a:pPr>
              <a:buFontTx/>
              <a:buNone/>
            </a:pPr>
            <a:r>
              <a:rPr lang="pl-PL" altLang="pl-PL" sz="2800" b="1"/>
              <a:t>solwent, rozpuchol, </a:t>
            </a:r>
          </a:p>
          <a:p>
            <a:pPr>
              <a:buFontTx/>
              <a:buNone/>
            </a:pPr>
            <a:r>
              <a:rPr lang="pl-PL" altLang="pl-PL" sz="2800" b="1"/>
              <a:t>budzio.</a:t>
            </a:r>
          </a:p>
          <a:p>
            <a:pPr>
              <a:buFontTx/>
              <a:buNone/>
            </a:pPr>
            <a:endParaRPr lang="pl-PL" altLang="pl-PL" sz="2800" b="1"/>
          </a:p>
          <a:p>
            <a:pPr>
              <a:buFontTx/>
              <a:buNone/>
            </a:pPr>
            <a:endParaRPr lang="pl-PL" altLang="pl-PL" sz="2800" b="1"/>
          </a:p>
          <a:p>
            <a:pPr>
              <a:buFontTx/>
              <a:buNone/>
            </a:pPr>
            <a:endParaRPr lang="pl-PL" altLang="pl-PL" sz="2800" b="1" dirty="0"/>
          </a:p>
        </p:txBody>
      </p:sp>
      <p:pic>
        <p:nvPicPr>
          <p:cNvPr id="9221" name="Picture 5" descr="A:\gabi\klej.bmp">
            <a:extLst>
              <a:ext uri="{FF2B5EF4-FFF2-40B4-BE49-F238E27FC236}">
                <a16:creationId xmlns="" xmlns:a16="http://schemas.microsoft.com/office/drawing/2014/main" id="{4BDFBC72-2A7F-4E0A-A3DD-DEC7AE7C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utoUpdateAnimBg="0"/>
      <p:bldP spid="92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AC5402C-4B84-4298-81B3-F04A904B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INHALANTY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11AC7152-C8BF-497D-A2DF-EAC1057C1612}"/>
              </a:ext>
            </a:extLst>
          </p:cNvPr>
          <p:cNvSpPr/>
          <p:nvPr/>
        </p:nvSpPr>
        <p:spPr>
          <a:xfrm>
            <a:off x="539552" y="1351508"/>
            <a:ext cx="51125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Tx/>
            </a:pPr>
            <a:endParaRPr lang="pl-PL" altLang="pl-PL" dirty="0"/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pl-PL" altLang="pl-PL" dirty="0"/>
              <a:t>Cykliczne wchłanianie tych substancji powoduje:</a:t>
            </a:r>
          </a:p>
          <a:p>
            <a:pPr eaLnBrk="1" hangingPunct="1">
              <a:buSzTx/>
            </a:pPr>
            <a:r>
              <a:rPr lang="pl-PL" altLang="pl-PL" dirty="0"/>
              <a:t> 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poważne uszkodzenie śluzówki nosa, krtani, płuc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uszkodzenie komórek krwi </a:t>
            </a:r>
          </a:p>
          <a:p>
            <a:pPr eaLnBrk="1" hangingPunct="1"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uszkodzenie wątroby i nerek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zaburzeń orientacji w przestrzeni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utraty kontroli nad sobą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halucynacje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utraty świadomości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50000"/>
              <a:buFont typeface="Wingdings" panose="05000000000000000000" pitchFamily="2" charset="2"/>
              <a:buChar char="q"/>
            </a:pPr>
            <a:r>
              <a:rPr lang="pl-PL" altLang="pl-PL" dirty="0"/>
              <a:t>zapaści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88AC1F2-4063-4365-ADBB-62B683944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52600"/>
            <a:ext cx="2752725" cy="42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0147849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7A899950-A4AD-49A9-8BDF-5FC486B16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/>
              <a:t>Narkotyki źle wpływają na twój: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68BEBE0F-BF88-4081-BBA0-0869B9D9BB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r>
              <a:rPr lang="pl-PL" altLang="pl-PL" sz="4000" b="1" dirty="0"/>
              <a:t>   MÓZG</a:t>
            </a:r>
          </a:p>
          <a:p>
            <a:pPr algn="ctr">
              <a:buFontTx/>
              <a:buNone/>
            </a:pPr>
            <a:r>
              <a:rPr lang="pl-PL" altLang="pl-PL" sz="4000" b="1" dirty="0"/>
              <a:t> I </a:t>
            </a:r>
          </a:p>
          <a:p>
            <a:pPr algn="ctr">
              <a:buFontTx/>
              <a:buNone/>
            </a:pPr>
            <a:r>
              <a:rPr lang="pl-PL" altLang="pl-PL" sz="4000" b="1" dirty="0"/>
              <a:t>UKŁAD NERWOWY</a:t>
            </a:r>
          </a:p>
          <a:p>
            <a:endParaRPr lang="pl-PL" altLang="pl-PL" sz="4000" b="1" dirty="0"/>
          </a:p>
          <a:p>
            <a:pPr algn="ctr"/>
            <a:endParaRPr lang="pl-PL" altLang="pl-PL" sz="4000" b="1" dirty="0"/>
          </a:p>
          <a:p>
            <a:endParaRPr lang="pl-PL" altLang="pl-PL" sz="2400" b="1" dirty="0"/>
          </a:p>
        </p:txBody>
      </p:sp>
      <p:sp>
        <p:nvSpPr>
          <p:cNvPr id="21508" name="Rectangle 4">
            <a:extLst>
              <a:ext uri="{FF2B5EF4-FFF2-40B4-BE49-F238E27FC236}">
                <a16:creationId xmlns="" xmlns:a16="http://schemas.microsoft.com/office/drawing/2014/main" id="{B6C4A946-88ED-4770-B872-E3D143D5B4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725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b="1"/>
              <a:t>Narkotyki </a:t>
            </a:r>
          </a:p>
          <a:p>
            <a:pPr>
              <a:buFontTx/>
              <a:buNone/>
            </a:pPr>
            <a:r>
              <a:rPr lang="pl-PL" altLang="pl-PL" b="1"/>
              <a:t>wstrzymują dopływ </a:t>
            </a:r>
          </a:p>
          <a:p>
            <a:pPr>
              <a:buFontTx/>
              <a:buNone/>
            </a:pPr>
            <a:r>
              <a:rPr lang="pl-PL" altLang="pl-PL" b="1"/>
              <a:t>tlenu do mózgu </a:t>
            </a:r>
          </a:p>
          <a:p>
            <a:pPr>
              <a:buFontTx/>
              <a:buNone/>
            </a:pPr>
            <a:r>
              <a:rPr lang="pl-PL" altLang="pl-PL" b="1"/>
              <a:t>przez co </a:t>
            </a:r>
          </a:p>
          <a:p>
            <a:pPr>
              <a:buFontTx/>
              <a:buNone/>
            </a:pPr>
            <a:r>
              <a:rPr lang="pl-PL" altLang="pl-PL" b="1"/>
              <a:t>obumierają szare </a:t>
            </a:r>
          </a:p>
          <a:p>
            <a:pPr>
              <a:buFontTx/>
              <a:buNone/>
            </a:pPr>
            <a:r>
              <a:rPr lang="pl-PL" altLang="pl-PL" b="1"/>
              <a:t>komórki, które się </a:t>
            </a:r>
          </a:p>
          <a:p>
            <a:pPr>
              <a:buFontTx/>
              <a:buNone/>
            </a:pPr>
            <a:r>
              <a:rPr lang="pl-PL" altLang="pl-PL" b="1"/>
              <a:t>już nie regenerują,</a:t>
            </a:r>
          </a:p>
          <a:p>
            <a:endParaRPr lang="pl-PL" altLang="pl-PL" b="1"/>
          </a:p>
          <a:p>
            <a:pPr>
              <a:buFontTx/>
              <a:buNone/>
            </a:pPr>
            <a:endParaRPr lang="pl-PL" altLang="pl-PL" sz="2400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150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3B426DA7-DDF4-417F-B9B1-8FD11C70A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/>
              <a:t>Narkotyki źle wpływają na twoje: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A6EC62C5-BD7C-4759-822E-40DA08B922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SERCE</a:t>
            </a:r>
          </a:p>
          <a:p>
            <a:endParaRPr lang="pl-PL" altLang="pl-PL" sz="4000"/>
          </a:p>
        </p:txBody>
      </p:sp>
      <p:sp>
        <p:nvSpPr>
          <p:cNvPr id="22532" name="Rectangle 4">
            <a:extLst>
              <a:ext uri="{FF2B5EF4-FFF2-40B4-BE49-F238E27FC236}">
                <a16:creationId xmlns="" xmlns:a16="http://schemas.microsoft.com/office/drawing/2014/main" id="{5B03BD75-5893-4240-B3E6-0A197916FD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3600" b="1"/>
              <a:t>   Branie narkotyków może spowodować zapalenie żył oraz zapalenie mięśnia sercowego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93AB49F4-F9BC-4342-8707-E4E0F9EAC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/>
              <a:t>Narkotyki źle wpływają na twoją:</a:t>
            </a:r>
            <a:r>
              <a:rPr lang="pl-PL" altLang="pl-PL"/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1409EC66-55FC-4B33-B9AC-C861DB11C0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WĄTROBĘ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="" xmlns:a16="http://schemas.microsoft.com/office/drawing/2014/main" id="{ADC4A2A3-64FA-4563-9E3A-C47539AE9A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81569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600" b="1"/>
              <a:t>Pod wpływem</a:t>
            </a:r>
          </a:p>
          <a:p>
            <a:pPr>
              <a:buFontTx/>
              <a:buNone/>
            </a:pPr>
            <a:r>
              <a:rPr lang="pl-PL" altLang="pl-PL" sz="3600" b="1"/>
              <a:t>narkotyków</a:t>
            </a:r>
          </a:p>
          <a:p>
            <a:pPr>
              <a:buFontTx/>
              <a:buNone/>
            </a:pPr>
            <a:r>
              <a:rPr lang="pl-PL" altLang="pl-PL" sz="3600" b="1"/>
              <a:t>wątroba obumiera</a:t>
            </a:r>
          </a:p>
          <a:p>
            <a:pPr>
              <a:buFontTx/>
              <a:buNone/>
            </a:pPr>
            <a:r>
              <a:rPr lang="pl-PL" altLang="pl-PL" sz="3600" b="1"/>
              <a:t>i przestaje</a:t>
            </a:r>
          </a:p>
          <a:p>
            <a:pPr>
              <a:buFontTx/>
              <a:buNone/>
            </a:pPr>
            <a:r>
              <a:rPr lang="pl-PL" altLang="pl-PL" sz="3600" b="1"/>
              <a:t>funkcjonować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079D1C37-9D06-4785-8B84-BB795B228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/>
              <a:t>Narkotyki źle wpływają na twój: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878027FC-2525-4999-9301-DE92E802D9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TRAWIENNY</a:t>
            </a:r>
          </a:p>
          <a:p>
            <a:pPr>
              <a:buFontTx/>
              <a:buNone/>
            </a:pPr>
            <a:endParaRPr lang="pl-PL" altLang="pl-PL" sz="4000" b="1"/>
          </a:p>
          <a:p>
            <a:pPr>
              <a:buFontTx/>
              <a:buNone/>
            </a:pPr>
            <a:endParaRPr lang="pl-PL" altLang="pl-PL" sz="4000" b="1"/>
          </a:p>
        </p:txBody>
      </p:sp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C3B5465B-771C-4DAE-ADB0-340F287DD79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495800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0980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b="1"/>
              <a:t>   Narkotyki wypłukują z organizmu wapń,powodują wysuszanie błon śluzowych,pod ich wpływem następuje brak apetytu i spadek wagi ciała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0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57ECAABB-DBBF-45E2-A4B9-070655DD1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/>
              <a:t>Narkotyki źle wpływają na twój: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CA127C51-D30F-4C82-9F93-17A69F6653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SZPIK </a:t>
            </a:r>
          </a:p>
          <a:p>
            <a:pPr algn="ctr">
              <a:buFontTx/>
              <a:buNone/>
            </a:pPr>
            <a:r>
              <a:rPr lang="pl-PL" altLang="pl-PL" sz="4000" b="1"/>
              <a:t>KOSTNY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="" xmlns:a16="http://schemas.microsoft.com/office/drawing/2014/main" id="{5D58F59A-51EB-486F-BBBC-D74CEB8ED3B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725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3600" b="1"/>
              <a:t>   Zanikają czerwone ciałka krwi, bez których organizm jest niedotleniony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  <p:bldP spid="2662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94EDEB67-B804-4EDE-AF2F-C8AC3D11F9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295400"/>
          </a:xfr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anchor="ctr">
            <a:flatTx/>
          </a:bodyPr>
          <a:lstStyle/>
          <a:p>
            <a:r>
              <a:rPr lang="pl-PL" altLang="pl-PL" sz="4400" b="1" dirty="0"/>
              <a:t>Narkotyk – środek odurzający!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8B146BE6-62C0-45F1-BB8D-12CC699521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600" y="1988840"/>
            <a:ext cx="6872808" cy="4572000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r>
              <a:rPr lang="pl-PL" altLang="pl-PL" sz="4000" b="1" dirty="0">
                <a:solidFill>
                  <a:schemeClr val="bg1"/>
                </a:solidFill>
              </a:rPr>
              <a:t>Narkotyki</a:t>
            </a:r>
            <a:r>
              <a:rPr lang="pl-PL" altLang="pl-PL" sz="4000" b="1" dirty="0"/>
              <a:t> to środki odurzające i uzależniające!</a:t>
            </a:r>
          </a:p>
          <a:p>
            <a:r>
              <a:rPr lang="pl-PL" altLang="pl-PL" sz="3200" b="1" dirty="0"/>
              <a:t>Pochodzenia roślinnego lub syntetycznego, powodujący                              (w zależności od dawki) </a:t>
            </a:r>
          </a:p>
          <a:p>
            <a:r>
              <a:rPr lang="pl-PL" altLang="pl-PL" sz="3200" b="1" dirty="0"/>
              <a:t>odurzenie, euforię, sen, </a:t>
            </a:r>
            <a:r>
              <a:rPr lang="pl-PL" altLang="pl-PL" sz="3200" b="1" u="sng" dirty="0"/>
              <a:t>śmierć!</a:t>
            </a:r>
          </a:p>
          <a:p>
            <a:r>
              <a:rPr lang="pl-PL" altLang="pl-PL" sz="3200" b="1" dirty="0"/>
              <a:t>Zażywanie narkotyków prowadzi do narkomanii</a:t>
            </a:r>
            <a:r>
              <a:rPr lang="pl-PL" altLang="pl-PL" sz="4000" b="1" dirty="0"/>
              <a:t>!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588110F6-DD88-4544-8F72-E63E5F5A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/>
              <a:t>Narkotyki źle wpływają na twój: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45AC3ACE-6A27-4893-A3B7-7640E1A7F9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 algn="ctr">
              <a:buFontTx/>
              <a:buNone/>
            </a:pPr>
            <a:endParaRPr lang="pl-PL" altLang="pl-PL" sz="4000" b="1"/>
          </a:p>
          <a:p>
            <a:pPr algn="ctr">
              <a:buFontTx/>
              <a:buNone/>
            </a:pPr>
            <a:r>
              <a:rPr lang="pl-PL" altLang="pl-PL" sz="4000" b="1"/>
              <a:t>UKŁAD</a:t>
            </a:r>
          </a:p>
          <a:p>
            <a:pPr algn="ctr">
              <a:buFontTx/>
              <a:buNone/>
            </a:pPr>
            <a:r>
              <a:rPr lang="pl-PL" altLang="pl-PL" sz="4000" b="1"/>
              <a:t>ROZRODCZY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="" xmlns:a16="http://schemas.microsoft.com/office/drawing/2014/main" id="{7D96B6A1-6F8B-40A2-B0ED-E15280C724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75294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    </a:t>
            </a:r>
            <a:r>
              <a:rPr lang="pl-PL" altLang="pl-PL" b="1" dirty="0"/>
              <a:t>Narkotyki obniżają popęd płciowy, a także uszkadzają komórki rozrodcze powodując  trwałe zmiany w chromosomach.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5CBB8962-47C8-4F35-BB57-D02936FD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 dirty="0"/>
              <a:t>NARKOTYKI I PRAWO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09C2317B-AB8D-49C6-BD5C-C76F7A7A1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r>
              <a:rPr lang="pl-PL" sz="2400" b="1" dirty="0"/>
              <a:t>Art. 62 ustawy o przeciwdziałaniu narkomanii wskazuje iż: </a:t>
            </a:r>
          </a:p>
          <a:p>
            <a:r>
              <a:rPr lang="pl-PL" sz="2400" b="1" dirty="0"/>
              <a:t>Posiadanie środków odurzających lub substancji psychotropowych w niewielkiej ilości podlega karze pozbawienia wolności do lat 3.</a:t>
            </a:r>
            <a:endParaRPr lang="pl-PL" altLang="pl-PL" sz="2400" b="1" dirty="0"/>
          </a:p>
          <a:p>
            <a:r>
              <a:rPr lang="pl-PL" altLang="pl-PL" sz="2400" b="1" dirty="0"/>
              <a:t>Za posiadanie bądź sprzedaż </a:t>
            </a:r>
            <a:r>
              <a:rPr lang="pl-PL" sz="2400" b="1" dirty="0"/>
              <a:t>środków odurzających lub substancji psychotropowych</a:t>
            </a:r>
            <a:r>
              <a:rPr lang="pl-PL" altLang="pl-PL" sz="2400" b="1" dirty="0"/>
              <a:t> w większej ilości grozi kara pozbawienia wolności od roku nawet do 12 lat.</a:t>
            </a:r>
          </a:p>
          <a:p>
            <a:pPr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="" xmlns:p14="http://schemas.microsoft.com/office/powerpoint/2010/main" val="919188269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5CBB8962-47C8-4F35-BB57-D02936FD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sz="3200" b="1" dirty="0"/>
              <a:t>NARKOTYKI I PRAWO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09C2317B-AB8D-49C6-BD5C-C76F7A7A1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r>
              <a:rPr lang="pl-PL" sz="3600" b="1" dirty="0"/>
              <a:t>Nakłanianie lub udzielanie osobie małoletniej środka odurzającego, substancji psychotropowej lub nowej substancji psychoaktywnej - podlega karze pozbawienia wolności od 6 miesięcy do 8 lat. </a:t>
            </a:r>
          </a:p>
        </p:txBody>
      </p:sp>
    </p:spTree>
    <p:extLst>
      <p:ext uri="{BB962C8B-B14F-4D97-AF65-F5344CB8AC3E}">
        <p14:creationId xmlns="" xmlns:p14="http://schemas.microsoft.com/office/powerpoint/2010/main" val="919188269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187280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l-PL" dirty="0" smtClean="0"/>
              <a:t>JAK ZMIENIA SIĘ WYGLĄD CZŁOWEIKA ZAŻYWAJĄCEGO , LUB STOSUJĄCEGO  NARKOTYKI OTO KILKA PRZYKŁADÓW: 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B7C8CEAA-46F8-4373-899F-390F5E559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6328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207411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A179DECB-78E7-4F39-AA40-04D3BAA75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12068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7313079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1C0F145-6EF8-4E04-AAC2-14E254793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9046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2521680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318FD72-6835-4A0E-B0A3-2E20E5173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17781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2356915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0BDBAF26-5D52-418C-A7C7-6C4FAB02E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825887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heroina sku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7EA96A2B-687D-4C5B-8BEF-1EEB1F87A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AMFETAMINA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1528B76A-274B-424D-8227-FA466BE55C6C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1FAB2BB3-A408-4C2E-8267-D08AE3180B4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Amfetamina:</a:t>
            </a:r>
            <a:r>
              <a:rPr lang="pl-PL" altLang="pl-PL" sz="2800" b="1" dirty="0"/>
              <a:t> </a:t>
            </a:r>
            <a:r>
              <a:rPr lang="pl-PL" altLang="pl-PL" sz="2800" b="1" dirty="0" err="1"/>
              <a:t>spid</a:t>
            </a:r>
            <a:r>
              <a:rPr lang="pl-PL" altLang="pl-PL" sz="2800" b="1" dirty="0"/>
              <a:t>, </a:t>
            </a:r>
          </a:p>
          <a:p>
            <a:pPr>
              <a:buFontTx/>
              <a:buNone/>
            </a:pPr>
            <a:r>
              <a:rPr lang="pl-PL" altLang="pl-PL" sz="2800" b="1" dirty="0"/>
              <a:t>proszek, proch, amfa, </a:t>
            </a:r>
          </a:p>
          <a:p>
            <a:pPr>
              <a:buFontTx/>
              <a:buNone/>
            </a:pPr>
            <a:r>
              <a:rPr lang="pl-PL" altLang="pl-PL" sz="2800" b="1" dirty="0"/>
              <a:t>setka.</a:t>
            </a:r>
          </a:p>
          <a:p>
            <a:pPr>
              <a:buFontTx/>
              <a:buNone/>
            </a:pPr>
            <a:r>
              <a:rPr lang="pl-PL" altLang="pl-PL" sz="2800" b="1" dirty="0"/>
              <a:t>Zażywanie amfetaminy wywołuje  m.in.: depresje, objawy psychozy łącznie                 z paranoją                        i halucynacjami! </a:t>
            </a:r>
          </a:p>
        </p:txBody>
      </p:sp>
      <p:pic>
        <p:nvPicPr>
          <p:cNvPr id="2053" name="Picture 5" descr="A:\gabi\amfetamina.bmp">
            <a:extLst>
              <a:ext uri="{FF2B5EF4-FFF2-40B4-BE49-F238E27FC236}">
                <a16:creationId xmlns="" xmlns:a16="http://schemas.microsoft.com/office/drawing/2014/main" id="{04FE24F3-8A68-47C2-852B-B81A7C4A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886200" cy="41148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autoUpdateAnimBg="0"/>
      <p:bldP spid="205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3333"/>
                </a:solidFill>
              </a:rPr>
              <a:t>Pamiętaj</a:t>
            </a:r>
            <a:r>
              <a:rPr lang="pl-PL" dirty="0"/>
              <a:t> </a:t>
            </a:r>
            <a:r>
              <a:rPr lang="pl-PL" dirty="0">
                <a:solidFill>
                  <a:srgbClr val="FF3333"/>
                </a:solidFill>
              </a:rPr>
              <a:t>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44144"/>
          </a:xfrm>
        </p:spPr>
        <p:txBody>
          <a:bodyPr/>
          <a:lstStyle/>
          <a:p>
            <a:r>
              <a:rPr lang="pl-PL" b="1" dirty="0"/>
              <a:t>Narkotyki są niezwykle szkodliwe. Uzależnienie to nie jedyny efekt uboczny ich stosowania.</a:t>
            </a:r>
          </a:p>
          <a:p>
            <a:r>
              <a:rPr lang="pl-PL" b="1" dirty="0"/>
              <a:t> Przy długotrwałym nadużywaniu są trucizną, która powoli niszczy cały organizm. Wpływają nie tylko na funkcjonowanie poszczególnych narządów, lecz także mogą zmieniać psychikę człowieka.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DOPALACZE!</a:t>
            </a:r>
            <a:br>
              <a:rPr lang="pl-PL" b="1" dirty="0"/>
            </a:br>
            <a:r>
              <a:rPr lang="pl-PL" sz="3600" dirty="0">
                <a:solidFill>
                  <a:srgbClr val="333333"/>
                </a:solidFill>
                <a:latin typeface="Arial" charset="0"/>
              </a:rPr>
              <a:t> „..</a:t>
            </a:r>
            <a:r>
              <a:rPr lang="pl-PL" sz="3600" i="1" dirty="0">
                <a:solidFill>
                  <a:srgbClr val="333333"/>
                </a:solidFill>
                <a:latin typeface="Arial" charset="0"/>
              </a:rPr>
              <a:t>.produkty kolekcjonerskie nie nadające się do spożycia...” 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036" y="2132856"/>
            <a:ext cx="6117928" cy="4725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/>
              <a:t>DOPALACZE – SUBSTANCJE PSYCHOAKTYWNE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/>
              <a:t>Dopalacze</a:t>
            </a:r>
            <a:r>
              <a:rPr lang="pl-PL" dirty="0"/>
              <a:t> – potoczna nazwa różnego rodzaju produktów zawierających substancje psychoaktywne. </a:t>
            </a:r>
          </a:p>
          <a:p>
            <a:pPr>
              <a:buNone/>
            </a:pPr>
            <a:r>
              <a:rPr lang="pl-PL" b="1" dirty="0"/>
              <a:t>Występują w postaci</a:t>
            </a:r>
            <a:r>
              <a:rPr lang="pl-PL" dirty="0"/>
              <a:t>:</a:t>
            </a:r>
          </a:p>
          <a:p>
            <a:r>
              <a:rPr lang="pl-PL" dirty="0"/>
              <a:t> białego proszku, </a:t>
            </a:r>
          </a:p>
          <a:p>
            <a:r>
              <a:rPr lang="pl-PL" dirty="0"/>
              <a:t>kapsułek lub tabletek,</a:t>
            </a:r>
          </a:p>
          <a:p>
            <a:r>
              <a:rPr lang="pl-PL" dirty="0"/>
              <a:t>suszu roślinnego, </a:t>
            </a:r>
          </a:p>
          <a:p>
            <a:r>
              <a:rPr lang="pl-PL" dirty="0"/>
              <a:t>suszu grzybów.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764704"/>
            <a:ext cx="7342584" cy="4179168"/>
          </a:xfrm>
        </p:spPr>
        <p:txBody>
          <a:bodyPr/>
          <a:lstStyle/>
          <a:p>
            <a:r>
              <a:rPr lang="pl-PL" b="1" dirty="0" smtClean="0"/>
              <a:t>Dopalacze to substancje uzależniające. Już jednorazowe zażycie może być początkiem nałogu.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b="1" dirty="0" smtClean="0"/>
              <a:t>Nie </a:t>
            </a:r>
            <a:r>
              <a:rPr lang="pl-PL" b="1" dirty="0" smtClean="0"/>
              <a:t>ma bezpiecznych dopalaczy! Ich zażywanie grozi utratą zdrowia, a często też śmiercią!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b="1" dirty="0" smtClean="0"/>
              <a:t>Sprzedaż </a:t>
            </a:r>
            <a:r>
              <a:rPr lang="pl-PL" b="1" dirty="0" smtClean="0"/>
              <a:t>dopalaczy to przestępstwo! Grozi za to odpowiedzialność karna oraz wysoka grzywna.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764704"/>
            <a:ext cx="7772400" cy="5331296"/>
          </a:xfrm>
        </p:spPr>
        <p:txBody>
          <a:bodyPr/>
          <a:lstStyle/>
          <a:p>
            <a:r>
              <a:rPr lang="pl-PL" b="1" dirty="0" smtClean="0"/>
              <a:t>Reagujmy, jeśli w naszym towarzystwie ktoś zamierza zażyć te substancje i stanowczo odmawiajmy gdy nas do tego namawia.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Alarmujmy o tym pod nr 112! 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Skutki stosowania dopalaczy</a:t>
            </a:r>
            <a:r>
              <a:rPr lang="pl-PL" b="1" dirty="0"/>
              <a:t>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4824536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/>
              <a:t>1.Porażenie układu oddechowego i układu krążenia.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/>
              <a:t>2.Poważne zaburzenia rytmu serca do zatrzymania jego akcji włącznie.</a:t>
            </a: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/>
              <a:t>3.Gwałtowne skoki ciśnienia prowadzące do utraty przytomności, udarów mózgu lub zawałów serca.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/>
              <a:t>4.Nieodwracalne zmiany w organizmie człowieka.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/>
              <a:t>5.Śmierć.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DOPALACZE</a:t>
            </a:r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5882" t="35417" r="24706" b="13542"/>
          <a:stretch>
            <a:fillRect/>
          </a:stretch>
        </p:blipFill>
        <p:spPr bwMode="auto">
          <a:xfrm>
            <a:off x="3524579" y="1916832"/>
            <a:ext cx="5295893" cy="49411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" name="Picture 17" descr="img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143132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31eae66eb53f41cac96b3481a5bcf62"/>
          <p:cNvPicPr>
            <a:picLocks noChangeAspect="1" noChangeArrowheads="1"/>
          </p:cNvPicPr>
          <p:nvPr/>
        </p:nvPicPr>
        <p:blipFill>
          <a:blip r:embed="rId2" cstate="print"/>
          <a:srcRect b="155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6858000" cy="3168352"/>
          </a:xfrm>
        </p:spPr>
        <p:txBody>
          <a:bodyPr/>
          <a:lstStyle/>
          <a:p>
            <a:r>
              <a:rPr lang="pl-PL" dirty="0" smtClean="0"/>
              <a:t>OBRAZ JAKI WIDZI OSOBA POD WPŁYWEM NARKOTYKÓW</a:t>
            </a:r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08D0FEE-F259-4795-B1F6-F65299FA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Jama ustna osoby zażywającej amfetaminę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C9C7D225-02CB-4A67-8A98-8701B5EBF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6" y="2132856"/>
            <a:ext cx="7969968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496092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neon-19231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04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LSD-N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9">
            <a:extLst>
              <a:ext uri="{FF2B5EF4-FFF2-40B4-BE49-F238E27FC236}">
                <a16:creationId xmlns="" xmlns:a16="http://schemas.microsoft.com/office/drawing/2014/main" id="{E8FCC6F1-6A9D-495E-B234-7597880A9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32772" name="Picture 1028" descr="http://www.bajtmen.a-m.pl/grafika/nie.jpg">
            <a:extLst>
              <a:ext uri="{FF2B5EF4-FFF2-40B4-BE49-F238E27FC236}">
                <a16:creationId xmlns="" xmlns:a16="http://schemas.microsoft.com/office/drawing/2014/main" id="{73FB2ACE-0A2C-4676-BF85-CC628C6C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4008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="" xmlns:a16="http://schemas.microsoft.com/office/drawing/2014/main" id="{87AFEC57-7028-4D82-AC62-963F447B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424973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 niszcz siebie!!!</a:t>
            </a:r>
            <a:br>
              <a:rPr lang="pl-PL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Dopalacze, </a:t>
            </a:r>
            <a:r>
              <a:rPr lang="pl-PL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Narkotyki </a:t>
            </a:r>
            <a:r>
              <a:rPr lang="pl-PL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śmierć !!!</a:t>
            </a:r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 telefony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4894312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b="1" dirty="0">
                <a:latin typeface="Comic Sans MS" pitchFamily="66" charset="0"/>
              </a:rPr>
              <a:t>112</a:t>
            </a:r>
            <a:r>
              <a:rPr lang="pl-PL" sz="2000" dirty="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dirty="0">
                <a:latin typeface="Comic Sans MS" pitchFamily="66" charset="0"/>
              </a:rPr>
              <a:t>	(jest numerem alarmowym pod który możesz zadzwonić, gdy znajdziesz się w niebezpieczeństwie i będziesz potrzebować pomocy  ze strony policji, straży pożarnej lub pogotowia.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000" b="1" dirty="0"/>
              <a:t>0801 199 990</a:t>
            </a:r>
            <a:r>
              <a:rPr lang="pl-PL" sz="20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dirty="0">
                <a:latin typeface="Comic Sans MS" pitchFamily="66" charset="0"/>
              </a:rPr>
              <a:t>	(Ogólnopolski Telefon Zaufania 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dirty="0">
                <a:latin typeface="Comic Sans MS" pitchFamily="66" charset="0"/>
              </a:rPr>
              <a:t>	Narkotyki – Narkomania)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l-PL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pl-PL" sz="2000" b="1" dirty="0"/>
              <a:t>0 800 12 02 89</a:t>
            </a:r>
            <a:r>
              <a:rPr lang="pl-PL" sz="20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000" dirty="0">
                <a:latin typeface="Comic Sans MS" pitchFamily="66" charset="0"/>
              </a:rPr>
              <a:t>	(Infolinia Stowarzyszenia KARAN) pomoc w problemach narkotykowych.</a:t>
            </a:r>
          </a:p>
          <a:p>
            <a:endParaRPr lang="pl-PL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1700808"/>
            <a:ext cx="2952328" cy="4392488"/>
          </a:xfrm>
        </p:spPr>
      </p:pic>
    </p:spTree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C50045D3-371A-4C05-9BE5-CCFB55A65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l-PL" altLang="pl-PL" sz="3600" b="1">
                <a:solidFill>
                  <a:schemeClr val="tx2"/>
                </a:solidFill>
              </a:rPr>
              <a:t>BIBLIOGRAFIA</a:t>
            </a:r>
            <a:endParaRPr lang="pl-PL" altLang="pl-PL" sz="4400">
              <a:solidFill>
                <a:schemeClr val="tx2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55AB9879-4A56-47D0-A7AA-DD03FFD5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91240B29-F687-4F45-9708-019B960494DF}">
              <a14:hiddenLine xmlns=""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www.esculap.pl/narkotyki/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www.narkotyki.pl.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www.biogen.com.pl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hrb.ariadna.pl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www.monar.brzegdolny.pl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dpm.zhp.org.pl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3200"/>
              <a:t>http://republika.pl/wrota piekiel/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l-PL" altLang="pl-PL" sz="3200"/>
          </a:p>
          <a:p>
            <a:pPr>
              <a:spcBef>
                <a:spcPct val="20000"/>
              </a:spcBef>
              <a:buFontTx/>
              <a:buChar char="•"/>
            </a:pPr>
            <a:endParaRPr lang="pl-PL" altLang="pl-PL" sz="320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4BD6A33-AD4B-4745-8BC6-D39DAE4F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osoby zażywającej amfetaminę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4AD2EB3-B453-4A2B-A764-CFDFDDA92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" y="1916832"/>
            <a:ext cx="6690360" cy="439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76027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3789E4-AF22-4CFF-BF41-5E28D905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Mózg osoby zażywającej amfetaminę.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25384C2-9E9E-41FF-996E-B31D0FA1C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5037"/>
            <a:ext cx="7236444" cy="4320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99582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053724BE-402D-4E52-8E4D-6818D7D3E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664" y="332656"/>
            <a:ext cx="8134672" cy="1143000"/>
          </a:xfr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>
            <a:flatTx/>
          </a:bodyPr>
          <a:lstStyle/>
          <a:p>
            <a:r>
              <a:rPr lang="pl-PL" altLang="pl-PL" b="1"/>
              <a:t>KOKAINA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82FDA604-9F89-4B33-ABEE-5913BBAEB20B}"/>
              </a:ext>
            </a:extLst>
          </p:cNvPr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36CB4916-33A8-404D-88DB-290580F427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32920" y="1626332"/>
            <a:ext cx="4143536" cy="5231668"/>
          </a:xfr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>
            <a:flatTx/>
          </a:bodyPr>
          <a:lstStyle/>
          <a:p>
            <a:pPr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</a:rPr>
              <a:t>Kokaina:</a:t>
            </a:r>
            <a:r>
              <a:rPr lang="pl-PL" altLang="pl-PL" sz="2800" b="1" dirty="0"/>
              <a:t> koka, koks, gram, porcja, śnieg, biała dama.</a:t>
            </a:r>
          </a:p>
          <a:p>
            <a:pPr>
              <a:buFontTx/>
              <a:buNone/>
            </a:pPr>
            <a:r>
              <a:rPr lang="pl-PL" altLang="pl-PL" sz="2800" b="1" dirty="0"/>
              <a:t>Zażywanie powoduje m.in.: stan zapalny                  w zatokach, dziury                   w przegrodzie nosowej, zapalenie wątroby                       i problemy z płucami. Również mocne stany depresyjne, niszczy organizm   </a:t>
            </a:r>
          </a:p>
          <a:p>
            <a:pPr>
              <a:buFontTx/>
              <a:buNone/>
            </a:pPr>
            <a:endParaRPr lang="pl-PL" altLang="pl-PL" sz="2800" b="1" dirty="0"/>
          </a:p>
        </p:txBody>
      </p:sp>
      <p:pic>
        <p:nvPicPr>
          <p:cNvPr id="7173" name="Picture 5" descr="A:\gabi\kokaina.bmp">
            <a:extLst>
              <a:ext uri="{FF2B5EF4-FFF2-40B4-BE49-F238E27FC236}">
                <a16:creationId xmlns="" xmlns:a16="http://schemas.microsoft.com/office/drawing/2014/main" id="{5C36FD4B-E316-4579-BA5E-6CB53D3A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6332"/>
            <a:ext cx="3810000" cy="5231668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0847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utoUpdateAnimBg="0"/>
      <p:bldP spid="717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C8D62EB-5EC5-48AB-A352-503D5E30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Kokaina zjada ciało! Twarz!</a:t>
            </a:r>
          </a:p>
        </p:txBody>
      </p:sp>
      <p:pic>
        <p:nvPicPr>
          <p:cNvPr id="1026" name="Picture 2" descr="Znalezione obrazy dla zapytania zdjęcia po kokainie">
            <a:extLst>
              <a:ext uri="{FF2B5EF4-FFF2-40B4-BE49-F238E27FC236}">
                <a16:creationId xmlns="" xmlns:a16="http://schemas.microsoft.com/office/drawing/2014/main" id="{D8303CA0-2F7C-46F3-9E91-0A2F0432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68" y="2132856"/>
            <a:ext cx="7893680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4974191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958</Words>
  <Application>Microsoft Office PowerPoint</Application>
  <PresentationFormat>Pokaz na ekranie (4:3)</PresentationFormat>
  <Paragraphs>210</Paragraphs>
  <Slides>56</Slides>
  <Notes>19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57" baseType="lpstr">
      <vt:lpstr>Projekt domyślny</vt:lpstr>
      <vt:lpstr>Slajd 1</vt:lpstr>
      <vt:lpstr>Slajd 2</vt:lpstr>
      <vt:lpstr>Narkotyk – środek odurzający!</vt:lpstr>
      <vt:lpstr>AMFETAMINA</vt:lpstr>
      <vt:lpstr>Jama ustna osoby zażywającej amfetaminę</vt:lpstr>
      <vt:lpstr>Język osoby zażywającej amfetaminę</vt:lpstr>
      <vt:lpstr>Mózg osoby zażywającej amfetaminę.</vt:lpstr>
      <vt:lpstr>KOKAINA</vt:lpstr>
      <vt:lpstr>Kokaina zjada ciało! Twarz!</vt:lpstr>
      <vt:lpstr>Martwica tkanek skórnych</vt:lpstr>
      <vt:lpstr>Dziura w jamie ustnej!</vt:lpstr>
      <vt:lpstr>HEROINA</vt:lpstr>
      <vt:lpstr>Slajd 13</vt:lpstr>
      <vt:lpstr>Slajd 14</vt:lpstr>
      <vt:lpstr>KONOPIE  INDYJSKIE</vt:lpstr>
      <vt:lpstr>Marihuana</vt:lpstr>
      <vt:lpstr>Slajd 17</vt:lpstr>
      <vt:lpstr>Slajd 18</vt:lpstr>
      <vt:lpstr>ECSTAZY</vt:lpstr>
      <vt:lpstr>Slajd 20</vt:lpstr>
      <vt:lpstr>LSD</vt:lpstr>
      <vt:lpstr>Slajd 22</vt:lpstr>
      <vt:lpstr>ŚRODKI WZIEWNE</vt:lpstr>
      <vt:lpstr>INHALANTY</vt:lpstr>
      <vt:lpstr>Narkotyki źle wpływają na twój:</vt:lpstr>
      <vt:lpstr>Narkotyki źle wpływają na twoje:</vt:lpstr>
      <vt:lpstr>Narkotyki źle wpływają na twoją: </vt:lpstr>
      <vt:lpstr>Narkotyki źle wpływają na twój:</vt:lpstr>
      <vt:lpstr>Narkotyki źle wpływają na twój:</vt:lpstr>
      <vt:lpstr>Narkotyki źle wpływają na twój:</vt:lpstr>
      <vt:lpstr>NARKOTYKI I PRAWO</vt:lpstr>
      <vt:lpstr>NARKOTYKI I PRAWO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Pamiętaj !!!</vt:lpstr>
      <vt:lpstr>DOPALACZE!  „...produkty kolekcjonerskie nie nadające się do spożycia...”  </vt:lpstr>
      <vt:lpstr>DOPALACZE – SUBSTANCJE PSYCHOAKTYWNE</vt:lpstr>
      <vt:lpstr>Slajd 43</vt:lpstr>
      <vt:lpstr>Slajd 44</vt:lpstr>
      <vt:lpstr>Slajd 45</vt:lpstr>
      <vt:lpstr>Skutki stosowania dopalaczy!</vt:lpstr>
      <vt:lpstr>DOPALACZE</vt:lpstr>
      <vt:lpstr>Slajd 48</vt:lpstr>
      <vt:lpstr>OBRAZ JAKI WIDZI OSOBA POD WPŁYWEM NARKOTYKÓW</vt:lpstr>
      <vt:lpstr>Slajd 50</vt:lpstr>
      <vt:lpstr>Slajd 51</vt:lpstr>
      <vt:lpstr>Slajd 52</vt:lpstr>
      <vt:lpstr>Slajd 53</vt:lpstr>
      <vt:lpstr>Nie niszcz siebie!!! Dopalacze,  Narkotyki to śmierć !!!</vt:lpstr>
      <vt:lpstr>Ważne telefony</vt:lpstr>
      <vt:lpstr>Slajd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AMFETAMINA</dc:title>
  <dc:creator>r</dc:creator>
  <cp:lastModifiedBy>Sosna</cp:lastModifiedBy>
  <cp:revision>83</cp:revision>
  <dcterms:created xsi:type="dcterms:W3CDTF">2003-02-23T02:11:01Z</dcterms:created>
  <dcterms:modified xsi:type="dcterms:W3CDTF">2020-11-19T18:33:45Z</dcterms:modified>
</cp:coreProperties>
</file>