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6" r:id="rId3"/>
    <p:sldId id="320" r:id="rId4"/>
    <p:sldId id="305" r:id="rId5"/>
    <p:sldId id="308" r:id="rId6"/>
    <p:sldId id="306" r:id="rId7"/>
    <p:sldId id="307" r:id="rId8"/>
    <p:sldId id="321" r:id="rId9"/>
    <p:sldId id="337" r:id="rId10"/>
    <p:sldId id="338" r:id="rId11"/>
    <p:sldId id="339" r:id="rId12"/>
    <p:sldId id="340" r:id="rId13"/>
    <p:sldId id="322" r:id="rId14"/>
    <p:sldId id="331" r:id="rId15"/>
    <p:sldId id="332" r:id="rId16"/>
    <p:sldId id="333" r:id="rId17"/>
    <p:sldId id="334" r:id="rId18"/>
    <p:sldId id="335" r:id="rId19"/>
    <p:sldId id="336" r:id="rId20"/>
    <p:sldId id="314" r:id="rId21"/>
    <p:sldId id="288" r:id="rId22"/>
    <p:sldId id="290" r:id="rId23"/>
    <p:sldId id="292" r:id="rId24"/>
    <p:sldId id="295" r:id="rId25"/>
    <p:sldId id="317" r:id="rId26"/>
    <p:sldId id="318" r:id="rId27"/>
    <p:sldId id="319" r:id="rId28"/>
    <p:sldId id="326" r:id="rId29"/>
    <p:sldId id="328" r:id="rId30"/>
    <p:sldId id="330" r:id="rId31"/>
    <p:sldId id="298" r:id="rId32"/>
    <p:sldId id="341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pl-PL" b="1" dirty="0" smtClean="0"/>
              <a:t>Zagrożenia i skutki uzależnienia od komputera i internetu </a:t>
            </a:r>
            <a:endParaRPr lang="pl-PL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CYBERPRZEMOC  TO: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rmAutofit fontScale="55000" lnSpcReduction="20000"/>
          </a:bodyPr>
          <a:lstStyle/>
          <a:p>
            <a:r>
              <a:rPr lang="pl-PL" sz="4400" dirty="0" smtClean="0"/>
              <a:t>ośmieszanie, obrażanie, straszenie, nękanie czy też poniżanie kogoś za pomocą Internetu, albo telefonu komórkowego</a:t>
            </a:r>
          </a:p>
          <a:p>
            <a:r>
              <a:rPr lang="pl-PL" sz="4400" dirty="0" smtClean="0"/>
              <a:t>podszywanie się pod kogoś w portalach </a:t>
            </a:r>
            <a:r>
              <a:rPr lang="pl-PL" sz="4400" dirty="0" err="1" smtClean="0"/>
              <a:t>społecznościowych</a:t>
            </a:r>
            <a:r>
              <a:rPr lang="pl-PL" sz="4400" dirty="0" smtClean="0"/>
              <a:t>, na </a:t>
            </a:r>
            <a:r>
              <a:rPr lang="pl-PL" sz="4400" dirty="0" err="1" smtClean="0"/>
              <a:t>blogach</a:t>
            </a:r>
            <a:r>
              <a:rPr lang="pl-PL" sz="4400" dirty="0" smtClean="0"/>
              <a:t>, wiadomościach e-mail lub komunikatorach i obrażanie innych. </a:t>
            </a:r>
          </a:p>
          <a:p>
            <a:r>
              <a:rPr lang="pl-PL" sz="4400" dirty="0" smtClean="0"/>
              <a:t>włamanie się na czyjeś konto (np. pocztowe, w portalu </a:t>
            </a:r>
            <a:r>
              <a:rPr lang="pl-PL" sz="4400" dirty="0" err="1" smtClean="0"/>
              <a:t>społecznościowym</a:t>
            </a:r>
            <a:r>
              <a:rPr lang="pl-PL" sz="4400" dirty="0" smtClean="0"/>
              <a:t>, konto komunikatora). </a:t>
            </a:r>
          </a:p>
          <a:p>
            <a:r>
              <a:rPr lang="pl-PL" sz="4400" dirty="0" smtClean="0"/>
              <a:t>publikowanie oraz rozsyłanie filmów, zdjęć, albo informacji, które kogoś ośmieszają, poniżają.</a:t>
            </a:r>
          </a:p>
          <a:p>
            <a:r>
              <a:rPr lang="pl-PL" sz="4400" dirty="0" smtClean="0"/>
              <a:t>tworzenie obrażających kogoś stron internetowych lub </a:t>
            </a:r>
            <a:r>
              <a:rPr lang="pl-PL" sz="4400" dirty="0" err="1" smtClean="0"/>
              <a:t>blogów</a:t>
            </a:r>
            <a:r>
              <a:rPr lang="pl-PL" sz="4400" dirty="0" smtClean="0"/>
              <a:t>.</a:t>
            </a:r>
          </a:p>
          <a:p>
            <a:r>
              <a:rPr lang="pl-PL" sz="4400" dirty="0" smtClean="0"/>
              <a:t>pisanie obraźliwych komentarzy na forach, </a:t>
            </a:r>
            <a:r>
              <a:rPr lang="pl-PL" sz="4400" dirty="0" err="1" smtClean="0"/>
              <a:t>blogach</a:t>
            </a:r>
            <a:r>
              <a:rPr lang="pl-PL" sz="4400" dirty="0" smtClean="0"/>
              <a:t>, portalach </a:t>
            </a:r>
            <a:r>
              <a:rPr lang="pl-PL" sz="4400" dirty="0" err="1" smtClean="0"/>
              <a:t>społecznościowych</a:t>
            </a:r>
            <a:r>
              <a:rPr lang="pl-PL" sz="4400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DŁugofalowe</a:t>
            </a:r>
            <a:r>
              <a:rPr lang="pl-PL" b="1" dirty="0" smtClean="0"/>
              <a:t> konsekwencje doświadczania </a:t>
            </a:r>
            <a:r>
              <a:rPr lang="pl-PL" b="1" dirty="0" err="1" smtClean="0"/>
              <a:t>cyberprzemocy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OFIARA: 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Obniżona samoocena i zaniżone poczucie własnej wartości,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Trudności w nawiązywaniu kontaktów, izolowanie się,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Zaburzenia somatyczne, bóle głowy, brzucha, problemy ze snem,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Depresja i myśli samobójcze,</a:t>
            </a:r>
          </a:p>
          <a:p>
            <a:endParaRPr lang="pl-PL" dirty="0"/>
          </a:p>
        </p:txBody>
      </p:sp>
    </p:spTree>
  </p:cSld>
  <p:clrMapOvr>
    <a:masterClrMapping/>
  </p:clrMapOvr>
  <p:transition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DŁugofalowe</a:t>
            </a:r>
            <a:r>
              <a:rPr lang="pl-PL" b="1" dirty="0" smtClean="0"/>
              <a:t> konsekwencje dla sprawców </a:t>
            </a:r>
            <a:r>
              <a:rPr lang="pl-PL" b="1" dirty="0" err="1" smtClean="0"/>
              <a:t>cyberprzemocy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SPRAWCA: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Skłonności do zachowań aspołecznych,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Łatwe wchodzenie w konflikty z prawem,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Utrwalenie się agresywnych zachowań,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Obniżenie poczucia odpowiedzialności za własne działania. </a:t>
            </a:r>
          </a:p>
          <a:p>
            <a:endParaRPr lang="pl-PL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368152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Niektórzy mogą mieć złe intencje, inni mogą obrazić lub poniżyć dziecko, mogą przedstawiać  się za zupełnie inne osoby (np. zagrożenie kontaktem z pedofilem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648072"/>
          </a:xfrm>
        </p:spPr>
        <p:txBody>
          <a:bodyPr/>
          <a:lstStyle/>
          <a:p>
            <a:r>
              <a:rPr lang="pl-PL" dirty="0" smtClean="0"/>
              <a:t>Przemoc, pornografia, wulgaryzmy </a:t>
            </a:r>
            <a:r>
              <a:rPr lang="pl-PL" dirty="0" err="1" smtClean="0"/>
              <a:t>itp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8092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1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pl-PL" dirty="0" smtClean="0"/>
              <a:t>Prawa autorskie są chronione.</a:t>
            </a:r>
          </a:p>
          <a:p>
            <a:r>
              <a:rPr lang="pl-PL" dirty="0" smtClean="0"/>
              <a:t>Za złamanie praw autorskich grozi kara do 5 lat pozbawienia wolności,</a:t>
            </a:r>
          </a:p>
          <a:p>
            <a:r>
              <a:rPr lang="pl-PL" dirty="0" smtClean="0"/>
              <a:t>Łamanie praw autorskich to m. </a:t>
            </a:r>
            <a:r>
              <a:rPr lang="pl-PL" dirty="0" err="1" smtClean="0"/>
              <a:t>in</a:t>
            </a:r>
            <a:r>
              <a:rPr lang="pl-PL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 ściąganie pirackich gir, muzyki  i filmów,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Wykorzystywanie materiałów znalezionych w </a:t>
            </a:r>
            <a:r>
              <a:rPr lang="pl-PL" dirty="0" err="1" smtClean="0"/>
              <a:t>internecie</a:t>
            </a:r>
            <a:r>
              <a:rPr lang="pl-PL" dirty="0" smtClean="0"/>
              <a:t> </a:t>
            </a:r>
            <a:r>
              <a:rPr lang="pl-PL" dirty="0" err="1" smtClean="0"/>
              <a:t>tj</a:t>
            </a:r>
            <a:r>
              <a:rPr lang="pl-PL" dirty="0" smtClean="0"/>
              <a:t>, zdjęcia, filmy, artykuły.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Ściąganie gotowych prac z portali np. </a:t>
            </a:r>
            <a:r>
              <a:rPr lang="pl-PL" dirty="0" err="1" smtClean="0"/>
              <a:t>ściaga.pl</a:t>
            </a:r>
            <a:r>
              <a:rPr lang="pl-PL" dirty="0" smtClean="0"/>
              <a:t>, </a:t>
            </a:r>
            <a:r>
              <a:rPr lang="pl-PL" dirty="0" err="1" smtClean="0"/>
              <a:t>zadanie.pl</a:t>
            </a:r>
            <a:r>
              <a:rPr lang="pl-PL" dirty="0" smtClean="0"/>
              <a:t> itp. </a:t>
            </a:r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Wysyłanie swoich intymnych zdjęć poprzez kanały internetowe i mobilne, </a:t>
            </a:r>
          </a:p>
          <a:p>
            <a:r>
              <a:rPr lang="pl-PL" dirty="0" smtClean="0"/>
              <a:t>Rozpowszechnianie intymnych zdjęć w sieci doprowadziło nawet do samobójstw w USA.   </a:t>
            </a:r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089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I           Czym jest Internet?nt    INTERNET zwany także „siecią” jest rozległąe   siecią komputerową łączącą ze sobą mi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424936" cy="6064747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Stalking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sz="2800" b="1" smtClean="0"/>
              <a:t>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l-PL" sz="2800" b="1" smtClean="0"/>
              <a:t>  Ciągłe i zamierzone</a:t>
            </a:r>
            <a:r>
              <a:rPr lang="pl-PL" sz="2800" smtClean="0"/>
              <a:t> </a:t>
            </a:r>
            <a:r>
              <a:rPr lang="pl-PL" sz="2800" b="1" smtClean="0"/>
              <a:t>nękanie</a:t>
            </a:r>
            <a:r>
              <a:rPr lang="pl-PL" sz="2800" smtClean="0"/>
              <a:t> za pomocą SMS-ów, telefonów czy e-maili.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800" smtClean="0"/>
              <a:t>   </a:t>
            </a:r>
          </a:p>
          <a:p>
            <a:pPr algn="ctr" eaLnBrk="1" hangingPunct="1">
              <a:buFont typeface="Wingdings" pitchFamily="2" charset="2"/>
              <a:buNone/>
            </a:pPr>
            <a:endParaRPr lang="pl-PL" sz="2800" smtClean="0"/>
          </a:p>
        </p:txBody>
      </p:sp>
      <p:pic>
        <p:nvPicPr>
          <p:cNvPr id="20484" name="Picture 4" descr="MP90043836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191000"/>
            <a:ext cx="2286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MP90043307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MP9004331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191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1350963" y="304800"/>
            <a:ext cx="7793037" cy="1462087"/>
          </a:xfrm>
        </p:spPr>
        <p:txBody>
          <a:bodyPr/>
          <a:lstStyle/>
          <a:p>
            <a:pPr algn="l"/>
            <a:r>
              <a:rPr lang="pl-PL" b="1" dirty="0" smtClean="0">
                <a:solidFill>
                  <a:srgbClr val="0070C0"/>
                </a:solidFill>
              </a:rPr>
              <a:t>Gry kiedyś</a:t>
            </a:r>
            <a:endParaRPr lang="pl-PL" sz="3200" b="1" dirty="0" smtClean="0">
              <a:solidFill>
                <a:srgbClr val="0070C0"/>
              </a:solidFill>
            </a:endParaRPr>
          </a:p>
        </p:txBody>
      </p:sp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l-PL" smtClean="0"/>
              <a:t>			</a:t>
            </a:r>
          </a:p>
        </p:txBody>
      </p:sp>
      <p:pic>
        <p:nvPicPr>
          <p:cNvPr id="7172" name="Picture 4" descr="http://www.planettoys.pl/uploads/images/pac_man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3505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http://pobierz.pl/data/gallery/thumbs/136473059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838200"/>
            <a:ext cx="3521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http://stare.e-gry.net/images/galeria-commodore/1/river_raid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505200"/>
            <a:ext cx="41910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rgbClr val="0070C0"/>
                </a:solidFill>
              </a:rPr>
              <a:t>Gry dziś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4320480" cy="54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sz="2400" dirty="0" smtClean="0"/>
              <a:t>Brutalne – pełne przemocy: strzelanie, zabijanie innych ludzi -  postać graczy wygląda jak w realnym  życiu! Różnica: </a:t>
            </a:r>
            <a:r>
              <a:rPr lang="pl-PL" sz="2400" b="1" dirty="0" smtClean="0"/>
              <a:t>w </a:t>
            </a:r>
            <a:r>
              <a:rPr lang="pl-PL" sz="2400" b="1" dirty="0" err="1" smtClean="0"/>
              <a:t>realu</a:t>
            </a:r>
            <a:r>
              <a:rPr lang="pl-PL" sz="2400" b="1" dirty="0" smtClean="0"/>
              <a:t> </a:t>
            </a:r>
            <a:r>
              <a:rPr lang="pl-PL" sz="3600" b="1" dirty="0" smtClean="0"/>
              <a:t>życie jest 1! </a:t>
            </a:r>
            <a:r>
              <a:rPr lang="pl-PL" sz="2400" b="1" dirty="0" smtClean="0"/>
              <a:t>W grze </a:t>
            </a:r>
            <a:r>
              <a:rPr lang="pl-PL" sz="2400" dirty="0" smtClean="0">
                <a:solidFill>
                  <a:srgbClr val="FF0000"/>
                </a:solidFill>
              </a:rPr>
              <a:t>żyć jest 10 bądź więcej!  </a:t>
            </a:r>
            <a:r>
              <a:rPr lang="pl-PL" sz="2400" b="1" dirty="0" smtClean="0"/>
              <a:t>Mimo że postać zostaje zabita </a:t>
            </a:r>
            <a:r>
              <a:rPr lang="pl-PL" sz="2400" dirty="0" smtClean="0">
                <a:solidFill>
                  <a:srgbClr val="FF0000"/>
                </a:solidFill>
              </a:rPr>
              <a:t>– nadal żyje !</a:t>
            </a:r>
            <a:endParaRPr lang="pl-PL" dirty="0" smtClean="0">
              <a:solidFill>
                <a:srgbClr val="FF0000"/>
              </a:solidFill>
            </a:endParaRPr>
          </a:p>
        </p:txBody>
      </p:sp>
      <p:pic>
        <p:nvPicPr>
          <p:cNvPr id="8196" name="Picture 2" descr="http://images7.gry-online.pl/galeria/galeria_duze3/336576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4800"/>
            <a:ext cx="41148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39675" anchor="ctr">
            <a:spAutoFit/>
          </a:bodyPr>
          <a:lstStyle/>
          <a:p>
            <a:pPr eaLnBrk="0" hangingPunct="0"/>
            <a:endParaRPr lang="pl-PL"/>
          </a:p>
        </p:txBody>
      </p:sp>
      <p:pic>
        <p:nvPicPr>
          <p:cNvPr id="8198" name="Picture 3" descr="http://technopolis.polityka.pl/wp-content/uploads/2009/03/la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41910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 descr="http://files.g4tv.com/ImageDb3/249007_S/Gamescom-2010-Call-of-Duty-Black-Ops-Hands-On-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37338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Skutki uzależnienia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b="1" dirty="0" smtClean="0">
                <a:solidFill>
                  <a:srgbClr val="FF0000"/>
                </a:solidFill>
              </a:rPr>
              <a:t>Skutki psychologiczne: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sz="2400" dirty="0" smtClean="0"/>
              <a:t>agresja,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sz="2400" dirty="0" smtClean="0"/>
              <a:t>unikanie osobistych kontaktów,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sz="2400" dirty="0" smtClean="0"/>
              <a:t>zaburzenia struktur poznawczych,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sz="2400" dirty="0" smtClean="0"/>
              <a:t>oderwanie od życia – przebywanie w wirtualnej rzeczywistości. 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b="1" dirty="0" smtClean="0">
                <a:solidFill>
                  <a:srgbClr val="FF0000"/>
                </a:solidFill>
              </a:rPr>
              <a:t>Skutki społeczne: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sz="2400" dirty="0" smtClean="0"/>
              <a:t>zaburzenie więzi z rówieśnikami i rodziną,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sz="2400" dirty="0" smtClean="0"/>
              <a:t>kłopoty szkolne,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b="1" dirty="0" smtClean="0">
                <a:solidFill>
                  <a:srgbClr val="FF0000"/>
                </a:solidFill>
              </a:rPr>
              <a:t>Skutki zdrowotne: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sz="2400" dirty="0" smtClean="0"/>
              <a:t>przemęczenie, zawroty i bóle głowy,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sz="2400" dirty="0" smtClean="0"/>
              <a:t>kłopoty ze wzrokiem, kręgosłupem i nadgarstkami.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l-PL" sz="2400" dirty="0" smtClean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88640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2809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542925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4797152"/>
            <a:ext cx="8136904" cy="206084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Obecna sytuacja  - zdalnego nauczania wymaga wydłużenia czasu spędzanego przez dzieci i młodzież przed komputerem. Dlatego </a:t>
            </a:r>
            <a:r>
              <a:rPr lang="pl-PL" sz="2400" dirty="0" smtClean="0">
                <a:solidFill>
                  <a:srgbClr val="FF0000"/>
                </a:solidFill>
              </a:rPr>
              <a:t>Drodzy Rodzice musicie zadbać o zdrowie Waszych dzieci, aby nie spędzały „całego dnia” przed monitorem komputera, tabletu, czy </a:t>
            </a:r>
            <a:r>
              <a:rPr lang="pl-PL" sz="2400" dirty="0" err="1" smtClean="0">
                <a:solidFill>
                  <a:srgbClr val="FF0000"/>
                </a:solidFill>
              </a:rPr>
              <a:t>smartfonu</a:t>
            </a:r>
            <a:r>
              <a:rPr lang="pl-PL" sz="2400" dirty="0" smtClean="0">
                <a:solidFill>
                  <a:srgbClr val="FF0000"/>
                </a:solidFill>
              </a:rPr>
              <a:t>.  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37890" name="Picture 2" descr="Aby uchronić dziecko przed        uzależnieniem od sieci należy:- wprowadzić zasadę, że najpierw są obowiązki a potem  ko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7882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304800" y="214313"/>
            <a:ext cx="8639175" cy="46335"/>
          </a:xfrm>
        </p:spPr>
        <p:txBody>
          <a:bodyPr>
            <a:normAutofit fontScale="90000"/>
          </a:bodyPr>
          <a:lstStyle/>
          <a:p>
            <a:pPr algn="ctr"/>
            <a:endParaRPr lang="pl-PL" sz="3200" dirty="0" smtClean="0"/>
          </a:p>
        </p:txBody>
      </p:sp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</p:txBody>
      </p:sp>
      <p:pic>
        <p:nvPicPr>
          <p:cNvPr id="26628" name="Picture 2" descr="http://www.um.kalisz.pl/xinha/plugins/ImageManager/demo_images/luty2010/stop_cyberprzemocy02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2493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OCHRONA RODZICIELSKA</a:t>
            </a:r>
            <a:br>
              <a:rPr lang="pl-PL" dirty="0" smtClean="0"/>
            </a:br>
            <a:r>
              <a:rPr lang="pl-PL" dirty="0" smtClean="0"/>
              <a:t>darmowe programy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643051"/>
            <a:ext cx="8650288" cy="4986350"/>
          </a:xfrm>
        </p:spPr>
        <p:txBody>
          <a:bodyPr>
            <a:normAutofit fontScale="77500" lnSpcReduction="20000"/>
          </a:bodyPr>
          <a:lstStyle/>
          <a:p>
            <a:r>
              <a:rPr lang="pl-PL" sz="3100" b="1" dirty="0" smtClean="0"/>
              <a:t>Beniamin</a:t>
            </a:r>
            <a:r>
              <a:rPr lang="pl-PL" sz="3100" dirty="0" smtClean="0"/>
              <a:t> to program który ogranicza wyświetlanie materiałów dostępnych w Internecie. Może blokować dostęp do stron o niepożądanej treści, na przykład o tematyce erotycznej, można zablokować uruchamianie komunikatorów internetowych lub na przykład funkcję ściągania plików. </a:t>
            </a:r>
          </a:p>
          <a:p>
            <a:endParaRPr lang="pl-PL" sz="2600" b="1" dirty="0" smtClean="0"/>
          </a:p>
          <a:p>
            <a:r>
              <a:rPr lang="pl-PL" sz="3100" b="1" dirty="0" smtClean="0"/>
              <a:t>Junior </a:t>
            </a:r>
            <a:r>
              <a:rPr lang="pl-PL" sz="3100" b="1" dirty="0" err="1" smtClean="0"/>
              <a:t>Watch</a:t>
            </a:r>
            <a:r>
              <a:rPr lang="pl-PL" sz="3100" dirty="0" smtClean="0"/>
              <a:t>  daje możliwość monitorowania do jakich celów jest wykorzystywany komputer. Program ten umożliwia przeglądanie historii przeglądarek, zawartości schowka oraz treści wprowadzanych za pomocą klawiatury.  Junior </a:t>
            </a:r>
            <a:r>
              <a:rPr lang="pl-PL" sz="3100" dirty="0" err="1" smtClean="0"/>
              <a:t>Watch</a:t>
            </a:r>
            <a:r>
              <a:rPr lang="pl-PL" sz="3100" dirty="0" smtClean="0"/>
              <a:t> wyposażony jest także w barierę ochronną, która blokuje treści umieszczone w Internecie, a przeznaczone wyłącznie dla dorosłych.</a:t>
            </a:r>
          </a:p>
          <a:p>
            <a:pPr>
              <a:buFont typeface="Wingdings" pitchFamily="2" charset="2"/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Gdzie szukać pomocy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>
                <a:solidFill>
                  <a:srgbClr val="00B0F0"/>
                </a:solidFill>
              </a:rPr>
              <a:t>800 100 </a:t>
            </a:r>
            <a:r>
              <a:rPr lang="pl-PL" dirty="0" err="1" smtClean="0">
                <a:solidFill>
                  <a:srgbClr val="00B0F0"/>
                </a:solidFill>
              </a:rPr>
              <a:t>100</a:t>
            </a:r>
            <a:r>
              <a:rPr lang="pl-PL" dirty="0" smtClean="0">
                <a:solidFill>
                  <a:srgbClr val="00B0F0"/>
                </a:solidFill>
              </a:rPr>
              <a:t> – TELEFON DLA RODZI CÓW</a:t>
            </a:r>
          </a:p>
          <a:p>
            <a:r>
              <a:rPr lang="pl-PL" dirty="0" smtClean="0"/>
              <a:t>Bezpłatna i anonimowa pomoc telefoniczna dla rodziców, którzy potrzebują wsparcia i informacji w zakresie przeciwdziałania przemocy, a także pomocy psychologicznej dzieciom przeżywającym kłopoty i trudności.</a:t>
            </a:r>
          </a:p>
          <a:p>
            <a:pPr>
              <a:buNone/>
            </a:pPr>
            <a:r>
              <a:rPr lang="pl-PL" dirty="0" smtClean="0">
                <a:solidFill>
                  <a:srgbClr val="00B0F0"/>
                </a:solidFill>
              </a:rPr>
              <a:t>116 111 – TELEFON ZAUFANIA DLA DZIECI I MŁODZIEŻY</a:t>
            </a:r>
          </a:p>
          <a:p>
            <a:r>
              <a:rPr lang="pl-PL" dirty="0" smtClean="0"/>
              <a:t>Bezpłatny i anonimowy telefon dla dzieci i młodzieży prowadzony przez Fundację Dajemy Dzieciom Siłę.</a:t>
            </a:r>
          </a:p>
          <a:p>
            <a:pPr>
              <a:buNone/>
            </a:pPr>
            <a:r>
              <a:rPr lang="pl-PL" dirty="0" smtClean="0">
                <a:solidFill>
                  <a:srgbClr val="00B0F0"/>
                </a:solidFill>
              </a:rPr>
              <a:t>0 801 615 005 - DYŻURNET.PL </a:t>
            </a:r>
            <a:r>
              <a:rPr lang="pl-PL" dirty="0" smtClean="0"/>
              <a:t>Zespół ekspertów NASK, działający jako punkt kontaktowy do zgłaszania nielegalnych treści w internecie, szczególnie związanych z seksualnym wykorzystywaniem dzieci.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Uzależnienie od Internetu!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Uzależnienie rozwija się powoli i stopniowo! </a:t>
            </a:r>
          </a:p>
          <a:p>
            <a:pPr>
              <a:buNone/>
            </a:pPr>
            <a:r>
              <a:rPr lang="pl-PL" dirty="0" smtClean="0"/>
              <a:t>Pierwsze symptomy zauważa najczęściej rodzina i są to m. </a:t>
            </a:r>
            <a:r>
              <a:rPr lang="pl-PL" dirty="0" err="1" smtClean="0"/>
              <a:t>in</a:t>
            </a:r>
            <a:r>
              <a:rPr lang="pl-PL" dirty="0" smtClean="0"/>
              <a:t>: </a:t>
            </a:r>
          </a:p>
          <a:p>
            <a:r>
              <a:rPr lang="pl-PL" dirty="0" smtClean="0"/>
              <a:t>Zaniedbywanie nauki,</a:t>
            </a:r>
          </a:p>
          <a:p>
            <a:r>
              <a:rPr lang="pl-PL" dirty="0" smtClean="0"/>
              <a:t>Zaniedbywanie obowiązków domowych,</a:t>
            </a:r>
          </a:p>
          <a:p>
            <a:r>
              <a:rPr lang="pl-PL" dirty="0" smtClean="0"/>
              <a:t>Utrata zainteresowań,</a:t>
            </a:r>
          </a:p>
          <a:p>
            <a:r>
              <a:rPr lang="pl-PL" dirty="0" smtClean="0"/>
              <a:t>Trudności w relacjach koleżeńskich, rówieśniczych,</a:t>
            </a:r>
          </a:p>
          <a:p>
            <a:r>
              <a:rPr lang="pl-PL" dirty="0" smtClean="0"/>
              <a:t>Zanik łaknienia,</a:t>
            </a:r>
          </a:p>
          <a:p>
            <a:r>
              <a:rPr lang="pl-PL" dirty="0" smtClean="0"/>
              <a:t>Potrzeba korzystania z komputera przez dłuższy czas – nawet bezcelowa,</a:t>
            </a:r>
          </a:p>
          <a:p>
            <a:r>
              <a:rPr lang="pl-PL" dirty="0" smtClean="0"/>
              <a:t>Przygnębienie z powodu niemożności korzystania z komputera/</a:t>
            </a:r>
            <a:r>
              <a:rPr lang="pl-PL" dirty="0" err="1" smtClean="0"/>
              <a:t>internetu</a:t>
            </a:r>
            <a:r>
              <a:rPr lang="pl-PL" dirty="0" smtClean="0"/>
              <a:t>.</a:t>
            </a:r>
          </a:p>
          <a:p>
            <a:r>
              <a:rPr lang="pl-PL" dirty="0" smtClean="0"/>
              <a:t>Ciągłe zmęczenie spowodowane brakiem snu, oraz ilością bodźców które przeciążają organizm.  </a:t>
            </a:r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dalszym stopniu uzależnienia pojawiają się: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pl-PL" dirty="0" smtClean="0"/>
          </a:p>
          <a:p>
            <a:pPr lvl="0"/>
            <a:r>
              <a:rPr lang="pl-PL" dirty="0" smtClean="0"/>
              <a:t>zaburzenia emocjonalne, wynikające z wielorakości przeżyć dostępnych w sieci</a:t>
            </a:r>
          </a:p>
          <a:p>
            <a:pPr lvl="0"/>
            <a:r>
              <a:rPr lang="pl-PL" dirty="0" smtClean="0"/>
              <a:t>trudności w nawiązywaniu kontaktów rówieśniczych,</a:t>
            </a:r>
          </a:p>
          <a:p>
            <a:pPr lvl="0"/>
            <a:r>
              <a:rPr lang="pl-PL" dirty="0" smtClean="0"/>
              <a:t>nadpobudliwość, obniżenie sprawności myślenia oraz koncentracji uwagi;</a:t>
            </a:r>
          </a:p>
          <a:p>
            <a:pPr lvl="0"/>
            <a:r>
              <a:rPr lang="pl-PL" dirty="0" smtClean="0"/>
              <a:t>przyjęcie postawy egocentrycznej – ja jestem super, a inni są gorsi i nie liczę się z ich zdaniem.</a:t>
            </a:r>
          </a:p>
          <a:p>
            <a:pPr lvl="0"/>
            <a:r>
              <a:rPr lang="pl-PL" dirty="0" smtClean="0"/>
              <a:t>zawężenie aktywności tylko do komputera i Internetu;</a:t>
            </a:r>
          </a:p>
          <a:p>
            <a:r>
              <a:rPr lang="pl-PL" dirty="0" smtClean="0"/>
              <a:t>zaburzenia stanu świadomości i utraty poczucia własnej tożsamości osobowej, zastępowanej czasem inną.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9938" name="Picture 2" descr="Dziecko w sieci.Dzieci i młodzież są najbardziej narażone na uzależnienie od komputera. Przede wszystkim zaczynają kłamać,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293" y="260648"/>
            <a:ext cx="7803123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8914" name="Picture 2" descr="Dziecko w sieci. Zbyt długie przesiadywanie przed monitorem wpływa    negatywnie na układ nerwowy, następuje wzrost  nerw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20880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542925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3286124"/>
          </a:xfrm>
        </p:spPr>
        <p:txBody>
          <a:bodyPr>
            <a:normAutofit fontScale="70000" lnSpcReduction="20000"/>
          </a:bodyPr>
          <a:lstStyle/>
          <a:p>
            <a:r>
              <a:rPr lang="pl-PL" dirty="0" err="1" smtClean="0">
                <a:solidFill>
                  <a:srgbClr val="FF0000"/>
                </a:solidFill>
              </a:rPr>
              <a:t>Cyberprzemoc</a:t>
            </a:r>
            <a:r>
              <a:rPr lang="pl-PL" dirty="0" smtClean="0"/>
              <a:t> – przemoc przy wykorzystaniu internetu, bądź telefonu komórkowego.</a:t>
            </a:r>
          </a:p>
          <a:p>
            <a:r>
              <a:rPr lang="pl-PL" dirty="0" smtClean="0"/>
              <a:t>W przeciwieństwie do przemocy fizycznej, </a:t>
            </a:r>
            <a:r>
              <a:rPr lang="pl-PL" dirty="0" err="1" smtClean="0"/>
              <a:t>cyberprzemoc</a:t>
            </a:r>
            <a:r>
              <a:rPr lang="pl-PL" dirty="0" smtClean="0"/>
              <a:t> nie zostawia śladów na ciele. </a:t>
            </a:r>
          </a:p>
          <a:p>
            <a:r>
              <a:rPr lang="pl-PL" dirty="0" smtClean="0"/>
              <a:t>Osoby, które doświadczyły </a:t>
            </a:r>
            <a:r>
              <a:rPr lang="pl-PL" dirty="0" err="1" smtClean="0"/>
              <a:t>cyberprzemocy</a:t>
            </a:r>
            <a:r>
              <a:rPr lang="pl-PL" dirty="0" smtClean="0"/>
              <a:t> czują się </a:t>
            </a:r>
            <a:r>
              <a:rPr lang="pl-PL" dirty="0" smtClean="0">
                <a:solidFill>
                  <a:srgbClr val="FF0000"/>
                </a:solidFill>
              </a:rPr>
              <a:t>zranione </a:t>
            </a:r>
            <a:r>
              <a:rPr lang="pl-PL" dirty="0" smtClean="0"/>
              <a:t>i bardzo przeżywają to, co je spotkało. Pojawiają się u nich nieprzyjemne myśli i uczucia takie jak </a:t>
            </a:r>
            <a:r>
              <a:rPr lang="pl-PL" dirty="0" smtClean="0">
                <a:solidFill>
                  <a:srgbClr val="FF0000"/>
                </a:solidFill>
              </a:rPr>
              <a:t>bezradność, wstyd, upokorzenie, strach a czasem również złość.</a:t>
            </a:r>
            <a:r>
              <a:rPr lang="pl-PL" dirty="0" smtClean="0"/>
              <a:t> W skrajnych przypadkach może doprowadzić do </a:t>
            </a:r>
            <a:r>
              <a:rPr lang="pl-PL" dirty="0" smtClean="0">
                <a:solidFill>
                  <a:srgbClr val="FF0000"/>
                </a:solidFill>
              </a:rPr>
              <a:t>samobójstwa!</a:t>
            </a:r>
          </a:p>
          <a:p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323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645</Words>
  <Application>Microsoft Office PowerPoint</Application>
  <PresentationFormat>Pokaz na ekranie (4:3)</PresentationFormat>
  <Paragraphs>88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Zagrożenia i skutki uzależnienia od komputera i internetu </vt:lpstr>
      <vt:lpstr>Slajd 2</vt:lpstr>
      <vt:lpstr>Slajd 3</vt:lpstr>
      <vt:lpstr>Uzależnienie od Internetu! </vt:lpstr>
      <vt:lpstr>W dalszym stopniu uzależnienia pojawiają się: </vt:lpstr>
      <vt:lpstr>Slajd 6</vt:lpstr>
      <vt:lpstr>Slajd 7</vt:lpstr>
      <vt:lpstr>Slajd 8</vt:lpstr>
      <vt:lpstr>Slajd 9</vt:lpstr>
      <vt:lpstr>CYBERPRZEMOC  TO: </vt:lpstr>
      <vt:lpstr>DŁugofalowe konsekwencje doświadczania cyberprzemocy</vt:lpstr>
      <vt:lpstr>DŁugofalowe konsekwencje dla sprawców cyberprzemocy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Stalking</vt:lpstr>
      <vt:lpstr>Gry kiedyś</vt:lpstr>
      <vt:lpstr>Gry dziś</vt:lpstr>
      <vt:lpstr>Skutki uzależnienia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OCHRONA RODZICIELSKA darmowe programy</vt:lpstr>
      <vt:lpstr>Gdzie szukać pomocy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Psychofizyczne konsekwencje uzależnienia  komputerowo-internetowego </dc:title>
  <dc:creator>Sosna</dc:creator>
  <cp:lastModifiedBy>Sosna</cp:lastModifiedBy>
  <cp:revision>61</cp:revision>
  <dcterms:created xsi:type="dcterms:W3CDTF">2020-01-05T20:31:51Z</dcterms:created>
  <dcterms:modified xsi:type="dcterms:W3CDTF">2020-11-10T18:09:35Z</dcterms:modified>
</cp:coreProperties>
</file>