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sldIdLst>
    <p:sldId id="276" r:id="rId3"/>
    <p:sldId id="260" r:id="rId4"/>
    <p:sldId id="275" r:id="rId5"/>
    <p:sldId id="271" r:id="rId6"/>
    <p:sldId id="277" r:id="rId7"/>
    <p:sldId id="280" r:id="rId8"/>
    <p:sldId id="279" r:id="rId9"/>
    <p:sldId id="270" r:id="rId10"/>
    <p:sldId id="274" r:id="rId11"/>
    <p:sldId id="261" r:id="rId12"/>
    <p:sldId id="272" r:id="rId13"/>
    <p:sldId id="273" r:id="rId14"/>
    <p:sldId id="262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0793" autoAdjust="0"/>
  </p:normalViewPr>
  <p:slideViewPr>
    <p:cSldViewPr showGuides="1">
      <p:cViewPr varScale="1">
        <p:scale>
          <a:sx n="83" d="100"/>
          <a:sy n="83" d="100"/>
        </p:scale>
        <p:origin x="-40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8A542-588B-419F-929B-6FDC8BEDD094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2586-8D28-4411-A2C3-426E24CA05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215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003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275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892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8475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62586-8D28-4411-A2C3-426E24CA05E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687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30792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 advTm="60000"/>
    </mc:Choice>
    <mc:Fallback>
      <p:transition spd="slow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D77EE-D460-4486-9722-139733D5AC4D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A886-454A-433D-B5B3-3CD00C4D37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960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="" xmlns:p14="http://schemas.microsoft.com/office/powerpoint/2010/main" Requires="p14">
      <p:transition spd="slow" p14:dur="3000" advTm="60000"/>
    </mc:Choice>
    <mc:Fallback>
      <p:transition spd="slow" advTm="60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8.jpe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6.gif"/><Relationship Id="rId4" Type="http://schemas.microsoft.com/office/2007/relationships/hdphoto" Target="../media/hdphoto1.wdp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8.jpe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21.jpeg"/><Relationship Id="rId4" Type="http://schemas.microsoft.com/office/2007/relationships/hdphoto" Target="../media/hdphoto1.wdp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xmlns="" id="{748D364A-74D4-43F0-BCC2-C5778AE76A79}"/>
              </a:ext>
            </a:extLst>
          </p:cNvPr>
          <p:cNvSpPr/>
          <p:nvPr/>
        </p:nvSpPr>
        <p:spPr>
          <a:xfrm>
            <a:off x="1857322" y="583712"/>
            <a:ext cx="10053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i="1" dirty="0" smtClean="0">
                <a:latin typeface="Arial Black" pitchFamily="34" charset="0"/>
                <a:cs typeface="Times New Roman" panose="02020603050405020304" pitchFamily="18" charset="0"/>
              </a:rPr>
              <a:t>NETYKIETA</a:t>
            </a:r>
            <a:endParaRPr lang="pl-PL" sz="4800" i="1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braz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52860" y="1928802"/>
            <a:ext cx="5643602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-858" y="-7831"/>
            <a:ext cx="12192858" cy="6865831"/>
            <a:chOff x="0" y="-10820"/>
            <a:chExt cx="12192858" cy="6865831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2381224" y="142852"/>
            <a:ext cx="4071966" cy="214314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pl-PL" alt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</a:t>
            </a:r>
            <a:r>
              <a:rPr kumimoji="0" lang="pl-PL" altLang="pl-PL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Netykieta</a:t>
            </a:r>
            <a:r>
              <a:rPr kumimoji="0" lang="pl-PL" alt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- to zbiór zasad </a:t>
            </a:r>
            <a:r>
              <a:rPr kumimoji="0" lang="pl-PL" altLang="pl-PL" sz="28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savoir-vivre</a:t>
            </a:r>
            <a:r>
              <a:rPr kumimoji="0" lang="pl-PL" alt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przestrzeganych w Internecie. Stworzonych przez samych użytkowników.    Obowiązuje ona WSZYSTKICH i każdy zobowiązany jest się z nią zapoznać.</a:t>
            </a:r>
            <a:r>
              <a:rPr lang="pl-PL" sz="2800" dirty="0" smtClean="0"/>
              <a:t> </a:t>
            </a:r>
            <a:endParaRPr kumimoji="0" lang="pl-PL" altLang="pl-P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pl-PL" altLang="pl-PL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17" name="Picture 7" descr="C:\Documents and Settings\Minako\Pulpit\Netykieta\Fot\kodeks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24694" y="0"/>
            <a:ext cx="5167306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Netykieta poczty elektronicznej - definicja, zasady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24694" y="1857364"/>
            <a:ext cx="5167306" cy="3683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7819034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7831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5" name="pole tekstowe 14"/>
          <p:cNvSpPr txBox="1"/>
          <p:nvPr/>
        </p:nvSpPr>
        <p:spPr>
          <a:xfrm>
            <a:off x="2595538" y="1142984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Pamiętaj o zwrotach grzecznościowych</a:t>
            </a:r>
            <a:r>
              <a:rPr lang="pl-PL" sz="2400" dirty="0" smtClean="0"/>
              <a:t>.</a:t>
            </a:r>
          </a:p>
          <a:p>
            <a:pPr algn="ctr"/>
            <a:r>
              <a:rPr lang="pl-PL" sz="2400" dirty="0" smtClean="0"/>
              <a:t> Pisząc list elektroniczny, pomyśl sobie, że jest to normalny list. Zacznij wiadomość od, np. „Szanowna Pani” lub „Cześć, Martyno”, zależnie od do kogo piszesz.</a:t>
            </a:r>
          </a:p>
        </p:txBody>
      </p:sp>
      <p:pic>
        <p:nvPicPr>
          <p:cNvPr id="24578" name="Picture 2" descr="C:\Users\Właściciel\Desktop\Obraz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81290" y="2786058"/>
            <a:ext cx="6786610" cy="2746798"/>
          </a:xfrm>
          <a:prstGeom prst="rect">
            <a:avLst/>
          </a:prstGeom>
          <a:noFill/>
        </p:spPr>
      </p:pic>
      <p:sp>
        <p:nvSpPr>
          <p:cNvPr id="19" name="Tytuł 1"/>
          <p:cNvSpPr txBox="1">
            <a:spLocks/>
          </p:cNvSpPr>
          <p:nvPr/>
        </p:nvSpPr>
        <p:spPr>
          <a:xfrm>
            <a:off x="2952728" y="285728"/>
            <a:ext cx="7943848" cy="92869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Zasady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Netykiety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311106" cy="6865831"/>
            <a:chOff x="0" y="-10820"/>
            <a:chExt cx="12311106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311106" cy="6865831"/>
              <a:chOff x="0" y="-10820"/>
              <a:chExt cx="12311106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31110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pic>
        <p:nvPicPr>
          <p:cNvPr id="15" name="Obraz 6" descr="Obraz zawierający zrzut ekranu, komputer&#10;&#10;Opis wygenerowany przy bardzo wysokim poziomie pewności">
            <a:extLst>
              <a:ext uri="{FF2B5EF4-FFF2-40B4-BE49-F238E27FC236}">
                <a16:creationId xmlns:a16="http://schemas.microsoft.com/office/drawing/2014/main" xmlns="" id="{16613209-DF31-4FBC-9C54-A77B67E0A2A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06" b="5406"/>
          <a:stretch/>
        </p:blipFill>
        <p:spPr>
          <a:xfrm>
            <a:off x="6524627" y="0"/>
            <a:ext cx="5816731" cy="5563331"/>
          </a:xfrm>
          <a:prstGeom prst="rect">
            <a:avLst/>
          </a:prstGeom>
        </p:spPr>
      </p:pic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xmlns="" id="{9AAF3E47-6F3C-4B5A-AC58-D99BDEE47B2F}"/>
              </a:ext>
            </a:extLst>
          </p:cNvPr>
          <p:cNvSpPr txBox="1">
            <a:spLocks/>
          </p:cNvSpPr>
          <p:nvPr/>
        </p:nvSpPr>
        <p:spPr>
          <a:xfrm>
            <a:off x="1809720" y="642918"/>
            <a:ext cx="4572032" cy="46434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Unikaj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niekulturaln</a:t>
            </a:r>
            <a:r>
              <a:rPr kumimoji="0" lang="pl-P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ych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obraźliwych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wypowiedzi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lang="pl-PL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800" dirty="0" smtClean="0"/>
              <a:t>N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prowokuj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innych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takich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zachowań. </a:t>
            </a: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daj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się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też</a:t>
            </a:r>
            <a:r>
              <a:rPr lang="pl-PL" sz="2800" dirty="0" smtClean="0"/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sprowokować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pl-P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28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800" b="1" dirty="0" smtClean="0"/>
              <a:t>Pamiętaj</a:t>
            </a:r>
            <a:r>
              <a:rPr lang="pl-PL" sz="2800" b="1" dirty="0" smtClean="0"/>
              <a:t>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800" b="1" dirty="0" smtClean="0"/>
              <a:t> Jesteś odpowiedzialny za to co piszesz                 i umieszczasz w sieci!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3" charset="2"/>
              <a:buChar char="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18" name="AutoShape 2" descr="https://cloud9.edupage.org/cloud?z%3AlWfjYtJ3RGy%2FgbQPqJfGBp64HALbHlB6R3gvqnFMXFa%2FRvnYYnEWar3U4ZcBosgCDwMgT5uYiW6Iz3%2FuGfZy4moPRKcKn4H%2F9RfeqqoZSWw%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7" name="Picture 2" descr="https://cloud9.edupage.org/cloud?z%3AlWfjYtJ3RGy%2FgbQPqJfGBp64HALbHlB6R3gvqnFMXFa%2FRvnYYnEWar3U4ZcBosgCDwMgT5uYiW6Iz3%2FuGfZy4moPRKcKn4H%2F9RfeqqoZSWw%3D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24628" y="2428868"/>
            <a:ext cx="5793314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7831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5" name="Prostokąt 14"/>
          <p:cNvSpPr/>
          <p:nvPr/>
        </p:nvSpPr>
        <p:spPr>
          <a:xfrm>
            <a:off x="1738282" y="357166"/>
            <a:ext cx="50006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/>
          </a:p>
          <a:p>
            <a:r>
              <a:rPr lang="pl-PL" sz="4400" b="1" dirty="0" smtClean="0"/>
              <a:t>Nie </a:t>
            </a:r>
            <a:r>
              <a:rPr lang="pl-PL" sz="4400" b="1" dirty="0" err="1" smtClean="0"/>
              <a:t>hejtuj</a:t>
            </a:r>
            <a:r>
              <a:rPr lang="pl-PL" sz="4400" b="1" dirty="0" smtClean="0"/>
              <a:t>!</a:t>
            </a:r>
          </a:p>
          <a:p>
            <a:endParaRPr lang="pl-PL" sz="3200" dirty="0" smtClean="0"/>
          </a:p>
          <a:p>
            <a:r>
              <a:rPr lang="pl-PL" sz="3200" dirty="0" err="1" smtClean="0"/>
              <a:t>Hejt</a:t>
            </a:r>
            <a:r>
              <a:rPr lang="pl-PL" sz="3200" dirty="0" smtClean="0"/>
              <a:t> inaczej mowa nienawiści. Oznacza obraźliwe i agresywne wypowiedzi w Internecie, skierowane przeciw konkretnej osobie, lub grupie osób.</a:t>
            </a:r>
            <a:endParaRPr lang="pl-PL" sz="3200" dirty="0"/>
          </a:p>
        </p:txBody>
      </p:sp>
      <p:sp>
        <p:nvSpPr>
          <p:cNvPr id="32770" name="AutoShape 2" descr="hejt w Internecie"/>
          <p:cNvSpPr>
            <a:spLocks noChangeAspect="1" noChangeArrowheads="1"/>
          </p:cNvSpPr>
          <p:nvPr/>
        </p:nvSpPr>
        <p:spPr bwMode="auto">
          <a:xfrm>
            <a:off x="155575" y="-2536825"/>
            <a:ext cx="9525000" cy="529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2772" name="Picture 4" descr="Cyberprzemoc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67504" y="428604"/>
            <a:ext cx="5072098" cy="4857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-858" y="-7831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xmlns="" id="{748D364A-74D4-43F0-BCC2-C5778AE76A79}"/>
              </a:ext>
            </a:extLst>
          </p:cNvPr>
          <p:cNvSpPr/>
          <p:nvPr/>
        </p:nvSpPr>
        <p:spPr>
          <a:xfrm>
            <a:off x="1857322" y="583712"/>
            <a:ext cx="100531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4400" b="1" i="1" dirty="0" smtClean="0">
                <a:cs typeface="Times New Roman" panose="02020603050405020304" pitchFamily="18" charset="0"/>
              </a:rPr>
              <a:t>Nie naruszaj prywatności innych osób!</a:t>
            </a:r>
            <a:endParaRPr lang="pl-PL" sz="4400" b="1" i="1" dirty="0">
              <a:cs typeface="Times New Roman" panose="02020603050405020304" pitchFamily="18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738282" y="1785926"/>
            <a:ext cx="53578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/>
              <a:t>W Internecie każdy użytkownik ma prawo do prywatności. Nie wolno zatem udostępniać cudzych danych osobowych, zdjęć czy filmów bez otrzymania zgody.</a:t>
            </a:r>
            <a:endParaRPr lang="pl-PL" sz="3200" dirty="0"/>
          </a:p>
        </p:txBody>
      </p:sp>
      <p:sp>
        <p:nvSpPr>
          <p:cNvPr id="30722" name="AutoShape 2" descr="https://fundacja.orange.pl/_next/image?url=https%3A%2F%2Fadmin.fundacja.orange.pl%2Fapp%2Fuploads%2F2021%2F10%2Fcsm_netykieta_3753242344.jpg&amp;w=3840&amp;q=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7" name="Picture 2" descr="https://fundacja.orange.pl/_next/image?url=https%3A%2F%2Fadmin.fundacja.orange.pl%2Fapp%2Fuploads%2F2021%2F10%2Fcsm_netykieta_3753242344.jpg&amp;w=3840&amp;q=7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81884" y="1547546"/>
            <a:ext cx="4643470" cy="3738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5" name="pole tekstowe 14"/>
          <p:cNvSpPr txBox="1">
            <a:spLocks noChangeArrowheads="1"/>
          </p:cNvSpPr>
          <p:nvPr/>
        </p:nvSpPr>
        <p:spPr bwMode="auto">
          <a:xfrm>
            <a:off x="1809720" y="0"/>
            <a:ext cx="571504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800" b="1" i="1" u="sng" dirty="0">
                <a:latin typeface="Arial" charset="0"/>
              </a:rPr>
              <a:t>TROLLING</a:t>
            </a:r>
            <a:r>
              <a:rPr lang="pl-PL" sz="2000" dirty="0">
                <a:latin typeface="Arial" charset="0"/>
              </a:rPr>
              <a:t>  -</a:t>
            </a:r>
            <a:r>
              <a:rPr lang="pl-PL" sz="2000" dirty="0"/>
              <a:t> </a:t>
            </a:r>
            <a:r>
              <a:rPr lang="pl-PL" sz="2400" i="1" dirty="0"/>
              <a:t>troll to złośliwy mały stwór (bajkowy)... </a:t>
            </a:r>
            <a:endParaRPr lang="pl-PL" sz="2000" dirty="0"/>
          </a:p>
          <a:p>
            <a:pPr>
              <a:lnSpc>
                <a:spcPct val="200000"/>
              </a:lnSpc>
            </a:pPr>
            <a:r>
              <a:rPr lang="pl-PL" sz="2400" b="1" dirty="0" smtClean="0"/>
              <a:t>Jeśli </a:t>
            </a:r>
            <a:r>
              <a:rPr lang="pl-PL" sz="2400" b="1" dirty="0"/>
              <a:t>nie chcesz być za takiego </a:t>
            </a:r>
            <a:r>
              <a:rPr lang="pl-PL" sz="2400" b="1" dirty="0" smtClean="0"/>
              <a:t>uznanym:</a:t>
            </a:r>
            <a:endParaRPr lang="pl-PL" sz="2400" b="1" dirty="0"/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pl-PL" sz="2400" dirty="0" smtClean="0"/>
              <a:t> Nie </a:t>
            </a:r>
            <a:r>
              <a:rPr lang="pl-PL" sz="2400" dirty="0"/>
              <a:t>powoduj kłótni</a:t>
            </a:r>
            <a:r>
              <a:rPr lang="pl-PL" sz="2400" dirty="0" smtClean="0"/>
              <a:t>,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/>
              <a:t>N</a:t>
            </a:r>
            <a:r>
              <a:rPr lang="pl-PL" sz="2400" dirty="0" smtClean="0"/>
              <a:t>ie </a:t>
            </a:r>
            <a:r>
              <a:rPr lang="pl-PL" sz="2400" dirty="0"/>
              <a:t>prowokuj i nie </a:t>
            </a:r>
            <a:r>
              <a:rPr lang="pl-PL" sz="2400" dirty="0" smtClean="0"/>
              <a:t>obrażaj,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pl-PL" sz="2400" dirty="0" smtClean="0"/>
              <a:t> Szanuj  innych w sieci,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pl-PL" sz="2400" dirty="0" smtClean="0"/>
              <a:t> Swoje zdanie wyrażaj nie obrażając nikogo,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pl-PL" sz="2400" dirty="0" smtClean="0"/>
              <a:t> Nie reaguj agresją na agresje.</a:t>
            </a:r>
            <a:endParaRPr lang="pl-PL" sz="2400" dirty="0"/>
          </a:p>
        </p:txBody>
      </p:sp>
      <p:pic>
        <p:nvPicPr>
          <p:cNvPr id="16" name="Picture 2" descr="C:\Users\Właściciel\Desktop\Obraz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67636" y="428604"/>
            <a:ext cx="4524364" cy="4929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7831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5" name="pole tekstowe 14"/>
          <p:cNvSpPr txBox="1"/>
          <p:nvPr/>
        </p:nvSpPr>
        <p:spPr>
          <a:xfrm>
            <a:off x="6596066" y="3214686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Nie nadużywaj </a:t>
            </a:r>
            <a:r>
              <a:rPr lang="pl-PL" sz="2400" b="1" dirty="0" err="1" smtClean="0"/>
              <a:t>emotikonów</a:t>
            </a:r>
            <a:r>
              <a:rPr lang="pl-PL" sz="2400" b="1" dirty="0" smtClean="0"/>
              <a:t> </a:t>
            </a:r>
            <a:r>
              <a:rPr lang="pl-PL" sz="2400" dirty="0" smtClean="0"/>
              <a:t>(tak zwanych „</a:t>
            </a:r>
            <a:r>
              <a:rPr lang="pl-PL" sz="2400" dirty="0" err="1" smtClean="0"/>
              <a:t>emotek</a:t>
            </a:r>
            <a:r>
              <a:rPr lang="pl-PL" sz="2400" dirty="0" smtClean="0"/>
              <a:t>”), są tylko dodatkiem do tekstu.</a:t>
            </a:r>
            <a:endParaRPr lang="pl-PL" sz="2400" dirty="0"/>
          </a:p>
        </p:txBody>
      </p:sp>
      <p:pic>
        <p:nvPicPr>
          <p:cNvPr id="16" name="Picture 4" descr="Have We Hit Emoji Overload? | Inc.com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53190" y="285728"/>
            <a:ext cx="4343244" cy="2500330"/>
          </a:xfrm>
          <a:prstGeom prst="rect">
            <a:avLst/>
          </a:prstGeom>
          <a:noFill/>
        </p:spPr>
      </p:pic>
      <p:pic>
        <p:nvPicPr>
          <p:cNvPr id="17" name="Picture 6" descr="Jakie części mowy zastępujemy wulgaryzmami i dlaczego? – Jeden ...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09786" y="214290"/>
            <a:ext cx="3333750" cy="2581276"/>
          </a:xfrm>
          <a:prstGeom prst="rect">
            <a:avLst/>
          </a:prstGeom>
          <a:noFill/>
        </p:spPr>
      </p:pic>
      <p:sp>
        <p:nvSpPr>
          <p:cNvPr id="19" name="pole tekstowe 18"/>
          <p:cNvSpPr txBox="1"/>
          <p:nvPr/>
        </p:nvSpPr>
        <p:spPr>
          <a:xfrm>
            <a:off x="1809720" y="3214686"/>
            <a:ext cx="4071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Nie używaj wulgaryzmów i nie obrażaj innych.</a:t>
            </a:r>
            <a:r>
              <a:rPr lang="pl-PL" sz="2400" dirty="0" smtClean="0"/>
              <a:t> Traktuj innych tak jak sam chcesz być traktowany.</a:t>
            </a:r>
            <a:endParaRPr lang="pl-PL" sz="2400" dirty="0"/>
          </a:p>
        </p:txBody>
      </p:sp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42900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6" name="pole tekstowe 15"/>
          <p:cNvSpPr txBox="1"/>
          <p:nvPr/>
        </p:nvSpPr>
        <p:spPr>
          <a:xfrm>
            <a:off x="2024034" y="571480"/>
            <a:ext cx="4667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Nie rozsyłaj spamu.</a:t>
            </a:r>
          </a:p>
          <a:p>
            <a:pPr algn="ctr"/>
            <a:r>
              <a:rPr lang="pl-PL" sz="2400" dirty="0" smtClean="0"/>
              <a:t>(niechciane wiadomości, „łańcuszki szczęścia”, itp.)</a:t>
            </a:r>
          </a:p>
        </p:txBody>
      </p:sp>
      <p:pic>
        <p:nvPicPr>
          <p:cNvPr id="17" name="Picture 4" descr="Online Coupons vs Junk Mail – A No Braine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24100" y="1928802"/>
            <a:ext cx="3357586" cy="3357586"/>
          </a:xfrm>
          <a:prstGeom prst="rect">
            <a:avLst/>
          </a:prstGeom>
          <a:noFill/>
        </p:spPr>
      </p:pic>
      <p:sp>
        <p:nvSpPr>
          <p:cNvPr id="19" name="pole tekstowe 18"/>
          <p:cNvSpPr txBox="1"/>
          <p:nvPr/>
        </p:nvSpPr>
        <p:spPr>
          <a:xfrm>
            <a:off x="7310446" y="571480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Nie nadużywaj wielkich liter,</a:t>
            </a:r>
            <a:r>
              <a:rPr lang="pl-PL" sz="2400" dirty="0" smtClean="0"/>
              <a:t> inni mogą pomyśleć że krzyczysz na nich.</a:t>
            </a:r>
            <a:endParaRPr lang="pl-PL" sz="2400" dirty="0"/>
          </a:p>
        </p:txBody>
      </p:sp>
      <p:pic>
        <p:nvPicPr>
          <p:cNvPr id="20" name="Picture 2" descr="Why Should I Avoid Capital Letters in Email Addresses and Other ...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14252" y="2071678"/>
            <a:ext cx="4339598" cy="2976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192858" cy="6865831"/>
            <a:chOff x="0" y="-10820"/>
            <a:chExt cx="12192858" cy="6865831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4" name="Prostokąt 13"/>
          <p:cNvSpPr/>
          <p:nvPr/>
        </p:nvSpPr>
        <p:spPr>
          <a:xfrm>
            <a:off x="2381224" y="428605"/>
            <a:ext cx="8929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Zanim zaczniesz aktywnie korzystać z danej usługi internetowej, </a:t>
            </a:r>
            <a:r>
              <a:rPr lang="pl-PL" sz="2400" b="1" dirty="0" smtClean="0"/>
              <a:t>zapoznaj się z jej regulaminem,</a:t>
            </a:r>
            <a:r>
              <a:rPr lang="pl-PL" sz="2400" dirty="0" smtClean="0"/>
              <a:t> </a:t>
            </a:r>
            <a:r>
              <a:rPr lang="pl-PL" sz="2400" b="1" dirty="0" smtClean="0"/>
              <a:t>a także przestrzegaj go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pic>
        <p:nvPicPr>
          <p:cNvPr id="12290" name="Picture 2" descr="https://www.edukator.pl/eduv2/system/application/modules/presentation/data/sheets_png/sheet_4391_30376_zoom.png?rand=0.86393551413367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66910" y="1500174"/>
            <a:ext cx="8977372" cy="378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3354744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6" name="pole tekstowe 15"/>
          <p:cNvSpPr txBox="1"/>
          <p:nvPr/>
        </p:nvSpPr>
        <p:spPr>
          <a:xfrm>
            <a:off x="2738414" y="428604"/>
            <a:ext cx="5618163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Nadawaj temat wiadomościom</a:t>
            </a:r>
          </a:p>
        </p:txBody>
      </p:sp>
      <p:sp>
        <p:nvSpPr>
          <p:cNvPr id="17" name="pole tekstowe 16"/>
          <p:cNvSpPr txBox="1">
            <a:spLocks noChangeArrowheads="1"/>
          </p:cNvSpPr>
          <p:nvPr/>
        </p:nvSpPr>
        <p:spPr bwMode="auto">
          <a:xfrm>
            <a:off x="2744788" y="1196975"/>
            <a:ext cx="68516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i="1" dirty="0">
                <a:latin typeface="Arial" charset="0"/>
              </a:rPr>
              <a:t>kiedy wysyłasz wiadomość pamiętaj, aby określić jej temat. Najlepiej taki, który odnosi się do głównej treści wiadomości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2666976" y="1928802"/>
            <a:ext cx="66754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Nie pisz treści e-maila w polu tematu</a:t>
            </a:r>
          </a:p>
        </p:txBody>
      </p:sp>
      <p:sp>
        <p:nvSpPr>
          <p:cNvPr id="20" name="pole tekstowe 19"/>
          <p:cNvSpPr txBox="1">
            <a:spLocks noChangeArrowheads="1"/>
          </p:cNvSpPr>
          <p:nvPr/>
        </p:nvSpPr>
        <p:spPr bwMode="auto">
          <a:xfrm>
            <a:off x="2952728" y="2643182"/>
            <a:ext cx="54721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i="1" dirty="0">
                <a:latin typeface="Arial" charset="0"/>
              </a:rPr>
              <a:t>nigdy nie pisz treści e-maila w polu przeznaczonym na temat wiadomości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2738414" y="3429000"/>
            <a:ext cx="27003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Cytuj z głową</a:t>
            </a:r>
          </a:p>
        </p:txBody>
      </p:sp>
      <p:sp>
        <p:nvSpPr>
          <p:cNvPr id="23" name="pole tekstowe 22"/>
          <p:cNvSpPr txBox="1">
            <a:spLocks noChangeArrowheads="1"/>
          </p:cNvSpPr>
          <p:nvPr/>
        </p:nvSpPr>
        <p:spPr bwMode="auto">
          <a:xfrm>
            <a:off x="2809852" y="4071942"/>
            <a:ext cx="5472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i="1" dirty="0">
                <a:latin typeface="Arial" charset="0"/>
              </a:rPr>
              <a:t>W odpowiedzi na wiadomość nie cytuj całej, chyba, że jest to wymagane.</a:t>
            </a:r>
          </a:p>
          <a:p>
            <a:r>
              <a:rPr lang="pl-PL" i="1" dirty="0">
                <a:latin typeface="Arial" charset="0"/>
              </a:rPr>
              <a:t>W listach i na forach cytuj tylko te fragmenty, do których się odnosisz</a:t>
            </a:r>
          </a:p>
        </p:txBody>
      </p:sp>
      <p:pic>
        <p:nvPicPr>
          <p:cNvPr id="37" name="Obraz 5" descr="Obraz zawierający rysunek, lodówka&#10;&#10;Opis wygenerowany przy bardzo wysokim poziomie pewności">
            <a:extLst>
              <a:ext uri="{FF2B5EF4-FFF2-40B4-BE49-F238E27FC236}">
                <a16:creationId xmlns:a16="http://schemas.microsoft.com/office/drawing/2014/main" xmlns="" id="{6D3BE17B-7BEF-415D-B8BB-1658036547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6462" y="0"/>
            <a:ext cx="2595538" cy="2123632"/>
          </a:xfrm>
          <a:prstGeom prst="rect">
            <a:avLst/>
          </a:prstGeom>
        </p:spPr>
      </p:pic>
      <p:pic>
        <p:nvPicPr>
          <p:cNvPr id="38" name="Obraz 5" descr="Obraz zawierający zegar, trzymający&#10;&#10;Opis wygenerowany przy bardzo wysokim poziomie pewności">
            <a:extLst>
              <a:ext uri="{FF2B5EF4-FFF2-40B4-BE49-F238E27FC236}">
                <a16:creationId xmlns:a16="http://schemas.microsoft.com/office/drawing/2014/main" xmlns="" id="{B108E525-9E8B-40DD-860F-C89F7F98582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548" r="17139"/>
          <a:stretch/>
        </p:blipFill>
        <p:spPr>
          <a:xfrm>
            <a:off x="9453586" y="2071678"/>
            <a:ext cx="2738414" cy="3481048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0" y="-10820"/>
            <a:ext cx="12192858" cy="6865831"/>
            <a:chOff x="0" y="-10820"/>
            <a:chExt cx="12192858" cy="6865831"/>
          </a:xfrm>
        </p:grpSpPr>
        <p:grpSp>
          <p:nvGrpSpPr>
            <p:cNvPr id="4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pic>
        <p:nvPicPr>
          <p:cNvPr id="27650" name="Picture 2" descr="C:\Users\Właściciel\Desktop\Obraz4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382016" y="285728"/>
            <a:ext cx="3809984" cy="5072098"/>
          </a:xfrm>
          <a:prstGeom prst="rect">
            <a:avLst/>
          </a:prstGeom>
          <a:noFill/>
        </p:spPr>
      </p:pic>
      <p:sp>
        <p:nvSpPr>
          <p:cNvPr id="17" name="pole tekstowe 16"/>
          <p:cNvSpPr txBox="1"/>
          <p:nvPr/>
        </p:nvSpPr>
        <p:spPr>
          <a:xfrm>
            <a:off x="2452662" y="428604"/>
            <a:ext cx="47355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Zachowanie na forach</a:t>
            </a:r>
          </a:p>
        </p:txBody>
      </p:sp>
      <p:sp>
        <p:nvSpPr>
          <p:cNvPr id="19" name="pole tekstowe 4"/>
          <p:cNvSpPr txBox="1">
            <a:spLocks noChangeArrowheads="1"/>
          </p:cNvSpPr>
          <p:nvPr/>
        </p:nvSpPr>
        <p:spPr bwMode="auto">
          <a:xfrm>
            <a:off x="1738282" y="1000108"/>
            <a:ext cx="6500858" cy="446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b="1" i="1" dirty="0"/>
              <a:t>• Stosuj się do regulaminu </a:t>
            </a:r>
            <a:r>
              <a:rPr lang="pl-PL" sz="2400" b="1" i="1" dirty="0" smtClean="0"/>
              <a:t>serwisu</a:t>
            </a:r>
            <a:endParaRPr lang="pl-PL" sz="2400" b="1" i="1" dirty="0"/>
          </a:p>
          <a:p>
            <a:pPr>
              <a:lnSpc>
                <a:spcPct val="150000"/>
              </a:lnSpc>
            </a:pPr>
            <a:r>
              <a:rPr lang="pl-PL" sz="2400" b="1" i="1" dirty="0"/>
              <a:t>• Przed pierwszym wpisem przeczytaj </a:t>
            </a:r>
            <a:r>
              <a:rPr lang="pl-PL" sz="2000" b="1" i="1" dirty="0"/>
              <a:t>FAQ(o</a:t>
            </a:r>
            <a:r>
              <a:rPr lang="pl-PL" sz="2400" b="1" i="1" dirty="0"/>
              <a:t> ile forum takie posiada</a:t>
            </a:r>
            <a:r>
              <a:rPr lang="pl-PL" sz="2400" b="1" i="1" dirty="0" smtClean="0"/>
              <a:t>)</a:t>
            </a:r>
            <a:endParaRPr lang="pl-PL" sz="2400" b="1" i="1" dirty="0"/>
          </a:p>
          <a:p>
            <a:pPr>
              <a:lnSpc>
                <a:spcPct val="150000"/>
              </a:lnSpc>
            </a:pPr>
            <a:r>
              <a:rPr lang="pl-PL" sz="2400" b="1" i="1" dirty="0"/>
              <a:t>• Bierz odpowiedzialność za swoje </a:t>
            </a:r>
            <a:r>
              <a:rPr lang="pl-PL" sz="2400" b="1" i="1" dirty="0" smtClean="0"/>
              <a:t>wypowiedzi</a:t>
            </a:r>
            <a:endParaRPr lang="pl-PL" sz="2400" b="1" i="1" dirty="0"/>
          </a:p>
          <a:p>
            <a:pPr>
              <a:lnSpc>
                <a:spcPct val="150000"/>
              </a:lnSpc>
            </a:pPr>
            <a:r>
              <a:rPr lang="pl-PL" sz="2400" b="1" i="1" dirty="0"/>
              <a:t>• Nie zadawaj pytań, na które ktoś już kiedyś </a:t>
            </a:r>
            <a:r>
              <a:rPr lang="pl-PL" sz="2400" b="1" i="1" dirty="0" smtClean="0"/>
              <a:t>odpowiedział</a:t>
            </a:r>
            <a:endParaRPr lang="pl-PL" sz="2400" b="1" i="1" dirty="0"/>
          </a:p>
          <a:p>
            <a:pPr>
              <a:lnSpc>
                <a:spcPct val="150000"/>
              </a:lnSpc>
            </a:pPr>
            <a:r>
              <a:rPr lang="pl-PL" sz="2400" b="1" i="1" dirty="0"/>
              <a:t>• Pisz rzeczowo i </a:t>
            </a:r>
            <a:r>
              <a:rPr lang="pl-PL" sz="2400" b="1" i="1" dirty="0" smtClean="0"/>
              <a:t>konkretnie</a:t>
            </a:r>
            <a:endParaRPr lang="pl-PL" sz="2400" b="1" i="1" dirty="0"/>
          </a:p>
          <a:p>
            <a:pPr>
              <a:lnSpc>
                <a:spcPct val="150000"/>
              </a:lnSpc>
            </a:pPr>
            <a:r>
              <a:rPr lang="pl-PL" sz="2400" b="1" i="1" dirty="0"/>
              <a:t>• Nie używaj grafiki o zbyt wielkiej rozdzielczości,</a:t>
            </a:r>
            <a:endParaRPr lang="pl-PL" sz="2400" b="1" i="1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3421515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-858" y="-7831"/>
            <a:ext cx="12192858" cy="6865831"/>
            <a:chOff x="0" y="-10820"/>
            <a:chExt cx="12192858" cy="6865831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pic>
        <p:nvPicPr>
          <p:cNvPr id="15" name="Picture 4" descr="C:\Documents and Settings\Minako\Pulpit\Netykieta\Fot\Netykieta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38348" y="0"/>
            <a:ext cx="864399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29302092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3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upa 32">
            <a:extLst>
              <a:ext uri="{FF2B5EF4-FFF2-40B4-BE49-F238E27FC236}">
                <a16:creationId xmlns:a16="http://schemas.microsoft.com/office/drawing/2014/main" xmlns="" id="{3285DB86-6DE9-4EE6-BEEA-CE4345E6B496}"/>
              </a:ext>
            </a:extLst>
          </p:cNvPr>
          <p:cNvGrpSpPr/>
          <p:nvPr/>
        </p:nvGrpSpPr>
        <p:grpSpPr>
          <a:xfrm>
            <a:off x="-858" y="-7831"/>
            <a:ext cx="12192858" cy="6865831"/>
            <a:chOff x="0" y="-10820"/>
            <a:chExt cx="12192858" cy="6865831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xmlns="" id="{F9FF31B7-2C05-49DA-97B0-013154981EB9}"/>
                </a:ext>
              </a:extLst>
            </p:cNvPr>
            <p:cNvGrpSpPr/>
            <p:nvPr/>
          </p:nvGrpSpPr>
          <p:grpSpPr>
            <a:xfrm>
              <a:off x="0" y="-10820"/>
              <a:ext cx="12192858" cy="6865831"/>
              <a:chOff x="0" y="-10820"/>
              <a:chExt cx="12192858" cy="6865831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858" y="-2989"/>
                <a:ext cx="12192000" cy="6858000"/>
              </a:xfrm>
              <a:prstGeom prst="rect">
                <a:avLst/>
              </a:prstGeom>
              <a:gradFill flip="none" rotWithShape="1">
                <a:gsLst>
                  <a:gs pos="0">
                    <a:srgbClr val="FFFFFF">
                      <a:alpha val="40000"/>
                    </a:srgbClr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" name="Prostokąt 1">
                <a:extLst>
                  <a:ext uri="{FF2B5EF4-FFF2-40B4-BE49-F238E27FC236}">
                    <a16:creationId xmlns:a16="http://schemas.microsoft.com/office/drawing/2014/main" xmlns="" id="{14A4E4CF-4377-4446-979E-D8948392D0B4}"/>
                  </a:ext>
                </a:extLst>
              </p:cNvPr>
              <p:cNvSpPr/>
              <p:nvPr/>
            </p:nvSpPr>
            <p:spPr>
              <a:xfrm>
                <a:off x="0" y="5592100"/>
                <a:ext cx="12182376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xmlns="" id="{412F3186-8FE8-435F-A93E-EAAB9F605F77}"/>
                  </a:ext>
                </a:extLst>
              </p:cNvPr>
              <p:cNvSpPr/>
              <p:nvPr/>
            </p:nvSpPr>
            <p:spPr>
              <a:xfrm rot="16200000">
                <a:off x="-2798715" y="2788181"/>
                <a:ext cx="6858002" cy="126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>
                <a:extLst>
                  <a:ext uri="{FF2B5EF4-FFF2-40B4-BE49-F238E27FC236}">
                    <a16:creationId xmlns:a16="http://schemas.microsoft.com/office/drawing/2014/main" xmlns="" id="{B7CFC5A5-2F73-4CB7-A312-173D5D30C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8760" y="3204695"/>
                <a:ext cx="3462338" cy="3429000"/>
              </a:xfrm>
              <a:prstGeom prst="rect">
                <a:avLst/>
              </a:prstGeom>
            </p:spPr>
          </p:pic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xmlns="" id="{406E0BFD-7E33-4D43-BBAA-C30896FBE571}"/>
                  </a:ext>
                </a:extLst>
              </p:cNvPr>
              <p:cNvSpPr txBox="1"/>
              <p:nvPr/>
            </p:nvSpPr>
            <p:spPr>
              <a:xfrm>
                <a:off x="3943025" y="5724975"/>
                <a:ext cx="82284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Zespół Szkół Ogólnokształcących i Zawodowych</a:t>
                </a:r>
              </a:p>
              <a:p>
                <a:pPr algn="r"/>
                <a:r>
                  <a:rPr lang="pl-PL" sz="2800" dirty="0">
                    <a:solidFill>
                      <a:schemeClr val="bg1"/>
                    </a:solidFill>
                  </a:rPr>
                  <a:t>im. Ignacego Jana Paderewskiego w Ciężkowicach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xmlns="" id="{238A77E2-2B49-44C5-AE5F-F74A4BD448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25" y="5501538"/>
                <a:ext cx="1196795" cy="1271979"/>
              </a:xfrm>
              <a:prstGeom prst="rect">
                <a:avLst/>
              </a:prstGeom>
            </p:spPr>
          </p:pic>
        </p:grp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xmlns="" id="{5991F577-70C5-47A5-B1AE-FDB8F39F8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24" y="1924528"/>
              <a:ext cx="1237372" cy="1484846"/>
            </a:xfrm>
            <a:prstGeom prst="rect">
              <a:avLst/>
            </a:prstGeom>
          </p:spPr>
        </p:pic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xmlns="" id="{F16320FE-88F0-4ABF-9B79-0384EC47B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764" y="224305"/>
              <a:ext cx="1352892" cy="1484846"/>
            </a:xfrm>
            <a:prstGeom prst="rect">
              <a:avLst/>
            </a:prstGeom>
          </p:spPr>
        </p:pic>
      </p:grpSp>
      <p:sp>
        <p:nvSpPr>
          <p:cNvPr id="16" name="Prostokąt 15"/>
          <p:cNvSpPr/>
          <p:nvPr/>
        </p:nvSpPr>
        <p:spPr>
          <a:xfrm>
            <a:off x="2024034" y="571481"/>
            <a:ext cx="985844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/>
              <a:t>Dziękuję za zapoznanie się z prezentacj</a:t>
            </a:r>
            <a:r>
              <a:rPr lang="pl-PL" sz="3200" b="1" dirty="0" smtClean="0"/>
              <a:t>ą </a:t>
            </a:r>
          </a:p>
          <a:p>
            <a:endParaRPr lang="pl-PL" sz="3200" b="1" dirty="0" smtClean="0"/>
          </a:p>
          <a:p>
            <a:pPr algn="ctr"/>
            <a:r>
              <a:rPr lang="pl-PL" sz="3200" b="1" dirty="0" smtClean="0"/>
              <a:t>Zastosuj powyższe zasady podczas korzystania z internetu. </a:t>
            </a:r>
          </a:p>
          <a:p>
            <a:endParaRPr lang="pl-PL" sz="3200" b="1" dirty="0" smtClean="0"/>
          </a:p>
          <a:p>
            <a:endParaRPr lang="pl-PL" sz="3200" b="1" dirty="0" smtClean="0"/>
          </a:p>
          <a:p>
            <a:endParaRPr lang="pl-PL" sz="3200" b="1" dirty="0" smtClean="0"/>
          </a:p>
          <a:p>
            <a:pPr algn="r"/>
            <a:r>
              <a:rPr lang="pl-PL" sz="3200" b="1" dirty="0" smtClean="0"/>
              <a:t> </a:t>
            </a:r>
            <a:r>
              <a:rPr lang="pl-PL" sz="2400" b="1" i="1" dirty="0" smtClean="0"/>
              <a:t>pedagog szkolny, Sabina Cygnar </a:t>
            </a:r>
            <a:endParaRPr lang="pl-PL" sz="2400" b="1" i="1" dirty="0" smtClean="0"/>
          </a:p>
          <a:p>
            <a:endParaRPr lang="pl-PL" b="1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pic>
        <p:nvPicPr>
          <p:cNvPr id="19" name="Picture 4" descr="Kwiat lotosu i jego symbolika. Czym jest i co oznacza kwiat lotosu ...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67042" y="3286124"/>
            <a:ext cx="3643338" cy="19813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96862929"/>
      </p:ext>
    </p:extLst>
  </p:cSld>
  <p:clrMapOvr>
    <a:masterClrMapping/>
  </p:clrMapOvr>
  <p:transition spd="slow" advTm="60000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24B567-4F05-4CA1-A63F-5BD6B29F0A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Obrazy z odbiciami i rozmytym tłem</Template>
  <TotalTime>0</TotalTime>
  <Words>600</Words>
  <Application>Microsoft Office PowerPoint</Application>
  <PresentationFormat>Niestandardowy</PresentationFormat>
  <Paragraphs>95</Paragraphs>
  <Slides>14</Slides>
  <Notes>14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2019-05-20T16:58:13Z</dcterms:created>
  <dcterms:modified xsi:type="dcterms:W3CDTF">2022-02-10T10:03:10Z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TC018814399991</vt:lpwstr>
  </property>
</Properties>
</file>